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6789" r:id="rId1"/>
    <p:sldMasterId id="2147486790" r:id="rId2"/>
    <p:sldMasterId id="2147486791" r:id="rId3"/>
  </p:sldMasterIdLst>
  <p:notesMasterIdLst>
    <p:notesMasterId r:id="rId24"/>
  </p:notesMasterIdLst>
  <p:handoutMasterIdLst>
    <p:handoutMasterId r:id="rId25"/>
  </p:handoutMasterIdLst>
  <p:sldIdLst>
    <p:sldId id="256" r:id="rId4"/>
    <p:sldId id="6863" r:id="rId5"/>
    <p:sldId id="6862" r:id="rId6"/>
    <p:sldId id="6865" r:id="rId7"/>
    <p:sldId id="6847" r:id="rId8"/>
    <p:sldId id="6850" r:id="rId9"/>
    <p:sldId id="6798" r:id="rId10"/>
    <p:sldId id="6889" r:id="rId11"/>
    <p:sldId id="6882" r:id="rId12"/>
    <p:sldId id="6767" r:id="rId13"/>
    <p:sldId id="6856" r:id="rId14"/>
    <p:sldId id="6861" r:id="rId15"/>
    <p:sldId id="6883" r:id="rId16"/>
    <p:sldId id="6869" r:id="rId17"/>
    <p:sldId id="6870" r:id="rId18"/>
    <p:sldId id="6868" r:id="rId19"/>
    <p:sldId id="6884" r:id="rId20"/>
    <p:sldId id="6885" r:id="rId21"/>
    <p:sldId id="6887" r:id="rId22"/>
    <p:sldId id="6886" r:id="rId23"/>
  </p:sldIdLst>
  <p:sldSz cx="11522075" cy="6480175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1">
          <p15:clr>
            <a:srgbClr val="A4A3A4"/>
          </p15:clr>
        </p15:guide>
        <p15:guide id="2" pos="35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CC00"/>
    <a:srgbClr val="00FF00"/>
    <a:srgbClr val="A0F973"/>
    <a:srgbClr val="CCFFFF"/>
    <a:srgbClr val="33CC33"/>
    <a:srgbClr val="FF00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12" autoAdjust="0"/>
    <p:restoredTop sz="99769" autoAdjust="0"/>
  </p:normalViewPr>
  <p:slideViewPr>
    <p:cSldViewPr>
      <p:cViewPr varScale="1">
        <p:scale>
          <a:sx n="68" d="100"/>
          <a:sy n="68" d="100"/>
        </p:scale>
        <p:origin x="568" y="64"/>
      </p:cViewPr>
      <p:guideLst>
        <p:guide orient="horz" pos="4081"/>
        <p:guide pos="35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290"/>
    </p:cViewPr>
  </p:sorterViewPr>
  <p:notesViewPr>
    <p:cSldViewPr>
      <p:cViewPr varScale="1">
        <p:scale>
          <a:sx n="77" d="100"/>
          <a:sy n="77" d="100"/>
        </p:scale>
        <p:origin x="-1518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6A558BC-81BC-442D-BD88-41C5F14B304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5421EC1-4E5A-4F35-AFCC-D0029AACDC4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D487D164-B2F5-4107-B2B5-F39A83EBFA2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D8DB66DF-A757-4D17-A8D1-0FD79DBF925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39FC1AD-AAD8-4AD3-B57B-1268CF6059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68F8C0F-B0AA-4763-98C6-D6F5E12BA0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92FF1CD2-6262-4B53-B4D0-005F579A6C33}"/>
              </a:ext>
            </a:extLst>
          </p:cNvPr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20E6C3CD-32C8-42EB-9F4B-A7780629823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8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81C65D60-4571-4175-9D0B-157AB1652A5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D4EAA55-64D5-46FC-9951-021FA27B4B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25B50EEC-1485-4E49-925B-75676BE7ED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C27336B-CDC2-4906-BCAF-7194601189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2540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17955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46181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71463" y="107950"/>
            <a:ext cx="10934700" cy="4492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63735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0585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9058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38176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5219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4403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39930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89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59340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60059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 lIns="91431" tIns="45716" rIns="91431" bIns="45716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67585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06559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549549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71463" y="107950"/>
            <a:ext cx="10934700" cy="4492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3288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271463" y="1606550"/>
            <a:ext cx="10934700" cy="2994025"/>
          </a:xfrm>
        </p:spPr>
        <p:txBody>
          <a:bodyPr lIns="91431" tIns="45716" rIns="91431" bIns="45716"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45678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917034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6184443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5477532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640636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163532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7248759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691284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22826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28819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8943555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7119887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473274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82365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7245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53059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434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44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 lIns="91431" tIns="45716" rIns="91431" bIns="45716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67932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>
            <a:extLst>
              <a:ext uri="{FF2B5EF4-FFF2-40B4-BE49-F238E27FC236}">
                <a16:creationId xmlns:a16="http://schemas.microsoft.com/office/drawing/2014/main" id="{F9B6E001-7E4E-4EA4-B110-3628A09CF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7" name="Rectangle 13">
            <a:extLst>
              <a:ext uri="{FF2B5EF4-FFF2-40B4-BE49-F238E27FC236}">
                <a16:creationId xmlns:a16="http://schemas.microsoft.com/office/drawing/2014/main" id="{CC9801F7-7B25-4869-9D3F-542F1683C1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1028" name="Picture 16" descr="Layer 2">
            <a:extLst>
              <a:ext uri="{FF2B5EF4-FFF2-40B4-BE49-F238E27FC236}">
                <a16:creationId xmlns:a16="http://schemas.microsoft.com/office/drawing/2014/main" id="{F61E021F-CF70-4983-84F8-366E26DFB1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64" r:id="rId1"/>
    <p:sldLayoutId id="2147486865" r:id="rId2"/>
    <p:sldLayoutId id="2147486866" r:id="rId3"/>
    <p:sldLayoutId id="2147486867" r:id="rId4"/>
    <p:sldLayoutId id="2147486868" r:id="rId5"/>
    <p:sldLayoutId id="2147486869" r:id="rId6"/>
    <p:sldLayoutId id="2147486870" r:id="rId7"/>
    <p:sldLayoutId id="2147486871" r:id="rId8"/>
    <p:sldLayoutId id="2147486872" r:id="rId9"/>
    <p:sldLayoutId id="2147486873" r:id="rId10"/>
    <p:sldLayoutId id="2147486874" r:id="rId11"/>
    <p:sldLayoutId id="2147486875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2">
            <a:extLst>
              <a:ext uri="{FF2B5EF4-FFF2-40B4-BE49-F238E27FC236}">
                <a16:creationId xmlns:a16="http://schemas.microsoft.com/office/drawing/2014/main" id="{5066CD22-C856-45CA-A350-6DA66AEA1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051" name="Rectangle 13">
            <a:extLst>
              <a:ext uri="{FF2B5EF4-FFF2-40B4-BE49-F238E27FC236}">
                <a16:creationId xmlns:a16="http://schemas.microsoft.com/office/drawing/2014/main" id="{259ECCB8-849F-4441-971D-1373D3B0E6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2052" name="Picture 16" descr="Layer 2">
            <a:extLst>
              <a:ext uri="{FF2B5EF4-FFF2-40B4-BE49-F238E27FC236}">
                <a16:creationId xmlns:a16="http://schemas.microsoft.com/office/drawing/2014/main" id="{A7C51D5E-0B5B-4678-8C86-D4E5B04E3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6" descr="Layer 2">
            <a:extLst>
              <a:ext uri="{FF2B5EF4-FFF2-40B4-BE49-F238E27FC236}">
                <a16:creationId xmlns:a16="http://schemas.microsoft.com/office/drawing/2014/main" id="{9FFC929C-FAB9-4D9C-9B9D-D0D732449C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5525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E3E948D-4126-43AF-8BD0-5638A237D8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255125" y="0"/>
            <a:ext cx="2266950" cy="17367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</p:spPr>
        <p:txBody>
          <a:bodyPr lIns="91341" tIns="45675" rIns="91341" bIns="4567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ru-RU" alt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76" r:id="rId1"/>
    <p:sldLayoutId id="2147486877" r:id="rId2"/>
    <p:sldLayoutId id="2147486878" r:id="rId3"/>
    <p:sldLayoutId id="2147486879" r:id="rId4"/>
    <p:sldLayoutId id="2147486880" r:id="rId5"/>
    <p:sldLayoutId id="2147486881" r:id="rId6"/>
    <p:sldLayoutId id="2147486882" r:id="rId7"/>
    <p:sldLayoutId id="2147486883" r:id="rId8"/>
    <p:sldLayoutId id="2147486884" r:id="rId9"/>
    <p:sldLayoutId id="2147486885" r:id="rId10"/>
    <p:sldLayoutId id="2147486886" r:id="rId11"/>
    <p:sldLayoutId id="2147486887" r:id="rId12"/>
    <p:sldLayoutId id="2147486888" r:id="rId1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>
            <a:extLst>
              <a:ext uri="{FF2B5EF4-FFF2-40B4-BE49-F238E27FC236}">
                <a16:creationId xmlns:a16="http://schemas.microsoft.com/office/drawing/2014/main" id="{112CA0A2-525E-4EB6-B054-D248A1783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5" name="Rectangle 13">
            <a:extLst>
              <a:ext uri="{FF2B5EF4-FFF2-40B4-BE49-F238E27FC236}">
                <a16:creationId xmlns:a16="http://schemas.microsoft.com/office/drawing/2014/main" id="{03AF532C-794B-4596-A26B-3982624005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3076" name="Picture 16" descr="Layer 2">
            <a:extLst>
              <a:ext uri="{FF2B5EF4-FFF2-40B4-BE49-F238E27FC236}">
                <a16:creationId xmlns:a16="http://schemas.microsoft.com/office/drawing/2014/main" id="{FDF5CEE9-4B4B-4FFF-A9F0-8929C8422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6" descr="Layer 2">
            <a:extLst>
              <a:ext uri="{FF2B5EF4-FFF2-40B4-BE49-F238E27FC236}">
                <a16:creationId xmlns:a16="http://schemas.microsoft.com/office/drawing/2014/main" id="{EF3DFB34-DA89-4135-9327-3505E7FE77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5525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F93818-8629-492C-AA8C-ADAB8146B7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255125" y="0"/>
            <a:ext cx="2266950" cy="17367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</p:spPr>
        <p:txBody>
          <a:bodyPr lIns="91341" tIns="45675" rIns="91341" bIns="4567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ru-RU" alt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89" r:id="rId1"/>
    <p:sldLayoutId id="2147486890" r:id="rId2"/>
    <p:sldLayoutId id="2147486891" r:id="rId3"/>
    <p:sldLayoutId id="2147486892" r:id="rId4"/>
    <p:sldLayoutId id="2147486893" r:id="rId5"/>
    <p:sldLayoutId id="2147486894" r:id="rId6"/>
    <p:sldLayoutId id="2147486895" r:id="rId7"/>
    <p:sldLayoutId id="2147486896" r:id="rId8"/>
    <p:sldLayoutId id="2147486897" r:id="rId9"/>
    <p:sldLayoutId id="2147486898" r:id="rId10"/>
    <p:sldLayoutId id="214748689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hyperlink" Target="mailto:pram@1c.ru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hyperlink" Target="https://solutions.1c.ru/digital" TargetMode="Externa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id="{6077B344-BCA4-4FC8-9D6C-6C6274C8DB50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16421" y="1799071"/>
            <a:ext cx="10675938" cy="441642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Региональный этап всероссийского движения 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мастерства «Профессионалы» 2025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Компетенция </a:t>
            </a:r>
            <a:b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«Цифровые возможности для бизнеса»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Брифинг экспертов и участников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Партнер компетенции – фирма «1С»</a:t>
            </a: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3011" name="Рисунок 1">
            <a:extLst>
              <a:ext uri="{FF2B5EF4-FFF2-40B4-BE49-F238E27FC236}">
                <a16:creationId xmlns:a16="http://schemas.microsoft.com/office/drawing/2014/main" id="{F94B48E1-B368-4C7F-8AB4-6071672FA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Рисунок 1">
            <a:extLst>
              <a:ext uri="{FF2B5EF4-FFF2-40B4-BE49-F238E27FC236}">
                <a16:creationId xmlns:a16="http://schemas.microsoft.com/office/drawing/2014/main" id="{3E1FEB03-0319-43AA-A623-6EC9CD98C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022" y="4897835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258;p20">
            <a:extLst>
              <a:ext uri="{FF2B5EF4-FFF2-40B4-BE49-F238E27FC236}">
                <a16:creationId xmlns:a16="http://schemas.microsoft.com/office/drawing/2014/main" id="{0BEA6862-A622-41CD-BC7F-9025AA963816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>
            <a:extLst>
              <a:ext uri="{FF2B5EF4-FFF2-40B4-BE49-F238E27FC236}">
                <a16:creationId xmlns:a16="http://schemas.microsoft.com/office/drawing/2014/main" id="{A2657162-3F89-49AF-9988-C498FCF1E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48869" y="188571"/>
            <a:ext cx="4680520" cy="1259929"/>
          </a:xfrm>
        </p:spPr>
        <p:txBody>
          <a:bodyPr/>
          <a:lstStyle/>
          <a:p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работы</a:t>
            </a:r>
            <a:b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компетенции</a:t>
            </a:r>
          </a:p>
        </p:txBody>
      </p:sp>
      <p:sp>
        <p:nvSpPr>
          <p:cNvPr id="65539" name="Объект 2">
            <a:extLst>
              <a:ext uri="{FF2B5EF4-FFF2-40B4-BE49-F238E27FC236}">
                <a16:creationId xmlns:a16="http://schemas.microsoft.com/office/drawing/2014/main" id="{D347E2E8-469F-4A93-97E8-16903EEFF9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405" y="1528583"/>
            <a:ext cx="10945166" cy="489585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Компетенция работает в соответствии с «Программой проведения» и правилами, указанными в документе «Конкурсное задание»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После проведения жеребьевки конкурсантам предоставляется два часа на проверку и подготовку своего рабочего места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Участники могут принести с собой свои клавиатуры, мышки и коврики для мышек.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Участники не берут на рабочие места мобильные телефоны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возникновении проблемы конкурсант поднимает руку и к нему подходят дежурные эксперты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перерыве в рамках одной сессии общение конкурсантов и наставников запрещено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выполнения задания должны быть представлены в указанном формате. </a:t>
            </a:r>
            <a:b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Добавление времени на сохранение не допускается.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Результаты, не сохраненные указанным порядком, проверке не подлежат.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Экспертам разрешается делать фото своих участников во время чемпионата.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Экспертам разрешается пользоваться личными компьютерами, планшетами, мобильными телефонами в помещении для экспертов, за исключением случаев, когда в этом помещении находятся документы, имеющие отношение к соревнованию.</a:t>
            </a:r>
          </a:p>
        </p:txBody>
      </p:sp>
      <p:pic>
        <p:nvPicPr>
          <p:cNvPr id="65540" name="Рисунок 1">
            <a:extLst>
              <a:ext uri="{FF2B5EF4-FFF2-40B4-BE49-F238E27FC236}">
                <a16:creationId xmlns:a16="http://schemas.microsoft.com/office/drawing/2014/main" id="{73F94A25-7FA1-4F3A-A773-6521E30E0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" y="55742"/>
            <a:ext cx="3802779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30443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id="{14368029-CCDF-452D-9901-D4C2D8F8E6B2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11663" y="33338"/>
            <a:ext cx="4141787" cy="1560512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проверки 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на рабочих местах </a:t>
            </a:r>
            <a:endParaRPr lang="ru-RU" altLang="ru-RU" dirty="0"/>
          </a:p>
        </p:txBody>
      </p:sp>
      <p:pic>
        <p:nvPicPr>
          <p:cNvPr id="52227" name="Рисунок 1">
            <a:extLst>
              <a:ext uri="{FF2B5EF4-FFF2-40B4-BE49-F238E27FC236}">
                <a16:creationId xmlns:a16="http://schemas.microsoft.com/office/drawing/2014/main" id="{E1F6CB3B-6D23-4754-B4DC-BE0DA502F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Рисунок 1">
            <a:extLst>
              <a:ext uri="{FF2B5EF4-FFF2-40B4-BE49-F238E27FC236}">
                <a16:creationId xmlns:a16="http://schemas.microsoft.com/office/drawing/2014/main" id="{A36B21E9-6BC1-4EAA-98FF-DF00EA012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Объект 2">
            <a:extLst>
              <a:ext uri="{FF2B5EF4-FFF2-40B4-BE49-F238E27FC236}">
                <a16:creationId xmlns:a16="http://schemas.microsoft.com/office/drawing/2014/main" id="{F15E4824-FEE9-4572-A6ED-B176D0985F0F}"/>
              </a:ext>
            </a:extLst>
          </p:cNvPr>
          <p:cNvSpPr txBox="1">
            <a:spLocks/>
          </p:cNvSpPr>
          <p:nvPr/>
        </p:nvSpPr>
        <p:spPr>
          <a:xfrm>
            <a:off x="288429" y="1881187"/>
            <a:ext cx="7632848" cy="45021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на местах конкурсантов эффективна и удобна, проверена на 5 федеральных и международных мероприятиях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работы предыдущей секции проводится в ходе последующей – то есть во время 2-й сессии проверяют сессию 1 и так далее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производится только тех результатов работы, которая была вовремя сохранена в сетевую папку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Время, затраченное на проверку, добавляется ко времени текущей сессии, время не переносится  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 опыту максимальное дополнительное время одной работы – 40 минут, в основном – 10-15 минут на сессию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на рабочих местах требует строго соблюдения правил</a:t>
            </a:r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endParaRPr 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defRPr/>
            </a:pPr>
            <a:endParaRPr 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52230" name="Рисунок 3">
            <a:extLst>
              <a:ext uri="{FF2B5EF4-FFF2-40B4-BE49-F238E27FC236}">
                <a16:creationId xmlns:a16="http://schemas.microsoft.com/office/drawing/2014/main" id="{CB72B67D-49C9-4C10-B74F-2B0A172A1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838" y="0"/>
            <a:ext cx="291623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id="{05D35548-4E00-457F-ADC0-602A1BE45E23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11663" y="33338"/>
            <a:ext cx="4141787" cy="1560512"/>
          </a:xfrm>
        </p:spPr>
        <p:txBody>
          <a:bodyPr/>
          <a:lstStyle/>
          <a:p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</a:t>
            </a:r>
            <a:b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проверки </a:t>
            </a:r>
            <a:endParaRPr lang="ru-RU" altLang="ru-RU" sz="3600" dirty="0"/>
          </a:p>
        </p:txBody>
      </p:sp>
      <p:pic>
        <p:nvPicPr>
          <p:cNvPr id="53251" name="Рисунок 1">
            <a:extLst>
              <a:ext uri="{FF2B5EF4-FFF2-40B4-BE49-F238E27FC236}">
                <a16:creationId xmlns:a16="http://schemas.microsoft.com/office/drawing/2014/main" id="{2EA8F4A0-3ED0-4E9E-9511-6D4FD3F8F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Рисунок 1">
            <a:extLst>
              <a:ext uri="{FF2B5EF4-FFF2-40B4-BE49-F238E27FC236}">
                <a16:creationId xmlns:a16="http://schemas.microsoft.com/office/drawing/2014/main" id="{DACCBD27-9DE4-4339-A5B3-F85BAEA68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Рисунок 3">
            <a:extLst>
              <a:ext uri="{FF2B5EF4-FFF2-40B4-BE49-F238E27FC236}">
                <a16:creationId xmlns:a16="http://schemas.microsoft.com/office/drawing/2014/main" id="{90D7A315-A5AB-4DFE-B435-FFCDD5011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640" y="-33338"/>
            <a:ext cx="291623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Объект 2">
            <a:extLst>
              <a:ext uri="{FF2B5EF4-FFF2-40B4-BE49-F238E27FC236}">
                <a16:creationId xmlns:a16="http://schemas.microsoft.com/office/drawing/2014/main" id="{65F64C66-3AD3-44D0-94BF-FD5F766B6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74" y="1655763"/>
            <a:ext cx="84699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Перед подходом к конкурсанту на его рабочем месте каждый эксперт получает распечатанный перечень критериев оценки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Один из экспертов последовательно просит конкурсанта  продемонстрировать реализованную функциональность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Эксперты могут задавать уточняющие вопросы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Эксперты категорически не имеют право комментировать решение конкурсанта (выражать неодобрение или наоборот)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процессе проверки каждый эксперт выставляет собственные оценки по каждому критерию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После проверки группа экспертов переходит в комнату оценки и совместно заполняет одну ведомость оценки для каждого конкурсанта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случае вопросов возможно подойти к конкурсанту повторно или проверить работу группой самостоятельно в комнате экспертов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случае нарушения – срочно обращаться к Главному эксперту</a:t>
            </a:r>
            <a:endParaRPr lang="ru-RU" altLang="ru-RU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Техническое обеспечение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55184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>
            <a:extLst>
              <a:ext uri="{FF2B5EF4-FFF2-40B4-BE49-F238E27FC236}">
                <a16:creationId xmlns:a16="http://schemas.microsoft.com/office/drawing/2014/main" id="{8C347C06-ED19-46A9-AE8B-D9FCD9AFDD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20877" y="227965"/>
            <a:ext cx="6121400" cy="1022350"/>
          </a:xfrm>
        </p:spPr>
        <p:txBody>
          <a:bodyPr/>
          <a:lstStyle/>
          <a:p>
            <a:pPr algn="ctr"/>
            <a:r>
              <a:rPr lang="ru-RU" altLang="ru-RU" sz="3200" dirty="0">
                <a:solidFill>
                  <a:schemeClr val="tx1"/>
                </a:solidFill>
              </a:rPr>
              <a:t>Оборудование рабочего места</a:t>
            </a:r>
            <a:br>
              <a:rPr lang="ru-RU" altLang="ru-RU" sz="3200" dirty="0">
                <a:solidFill>
                  <a:schemeClr val="tx1"/>
                </a:solidFill>
              </a:rPr>
            </a:br>
            <a:r>
              <a:rPr lang="ru-RU" altLang="ru-RU" sz="3200" dirty="0">
                <a:solidFill>
                  <a:srgbClr val="FF0000"/>
                </a:solidFill>
              </a:rPr>
              <a:t>(пример)</a:t>
            </a:r>
          </a:p>
        </p:txBody>
      </p:sp>
      <p:sp>
        <p:nvSpPr>
          <p:cNvPr id="27651" name="Объект 2">
            <a:extLst>
              <a:ext uri="{FF2B5EF4-FFF2-40B4-BE49-F238E27FC236}">
                <a16:creationId xmlns:a16="http://schemas.microsoft.com/office/drawing/2014/main" id="{7FF523EA-D05B-418A-BB58-D1D289BD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06688"/>
            <a:ext cx="11565283" cy="5256213"/>
          </a:xfrm>
        </p:spPr>
        <p:txBody>
          <a:bodyPr/>
          <a:lstStyle/>
          <a:p>
            <a:pPr>
              <a:defRPr/>
            </a:pPr>
            <a:r>
              <a:rPr lang="en-US" sz="1800" dirty="0">
                <a:solidFill>
                  <a:srgbClr val="FF0000"/>
                </a:solidFill>
                <a:latin typeface="+mj-lt"/>
              </a:rPr>
              <a:t>Core i9-12900K, 64Gb,</a:t>
            </a:r>
            <a:r>
              <a:rPr lang="ru-RU" sz="1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800" dirty="0" err="1">
                <a:solidFill>
                  <a:srgbClr val="FF0000"/>
                </a:solidFill>
                <a:latin typeface="+mj-lt"/>
              </a:rPr>
              <a:t>NVMe</a:t>
            </a:r>
            <a:r>
              <a:rPr lang="ru-RU" sz="1800" dirty="0">
                <a:solidFill>
                  <a:srgbClr val="FF0000"/>
                </a:solidFill>
                <a:latin typeface="+mj-lt"/>
              </a:rPr>
              <a:t> SSD M.2 накопитель</a:t>
            </a:r>
          </a:p>
          <a:p>
            <a:pPr>
              <a:defRPr/>
            </a:pPr>
            <a:r>
              <a:rPr lang="ru-RU" altLang="ru-RU" sz="1800" dirty="0">
                <a:solidFill>
                  <a:srgbClr val="FF0000"/>
                </a:solidFill>
              </a:rPr>
              <a:t>Два монитора 24</a:t>
            </a:r>
            <a:r>
              <a:rPr lang="en-US" altLang="ru-RU" sz="1800" dirty="0">
                <a:solidFill>
                  <a:srgbClr val="FF0000"/>
                </a:solidFill>
              </a:rPr>
              <a:t>”</a:t>
            </a:r>
            <a:r>
              <a:rPr lang="ru-RU" altLang="ru-RU" sz="1800" dirty="0">
                <a:solidFill>
                  <a:srgbClr val="FF0000"/>
                </a:solidFill>
              </a:rPr>
              <a:t> </a:t>
            </a:r>
          </a:p>
          <a:p>
            <a:pPr>
              <a:defRPr/>
            </a:pPr>
            <a:r>
              <a:rPr lang="ru-RU" altLang="ru-RU" sz="1800" dirty="0">
                <a:solidFill>
                  <a:srgbClr val="FF0000"/>
                </a:solidFill>
              </a:rPr>
              <a:t>Наушники, мышь, клавиатура (если свои – можно передать для установки)  </a:t>
            </a:r>
            <a:endParaRPr lang="en-US" altLang="ru-RU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ОС </a:t>
            </a:r>
            <a:r>
              <a:rPr lang="en-US" sz="1800" dirty="0">
                <a:solidFill>
                  <a:srgbClr val="FF0000"/>
                </a:solidFill>
              </a:rPr>
              <a:t>Windows</a:t>
            </a:r>
            <a:r>
              <a:rPr lang="ru-RU" sz="1800" dirty="0">
                <a:solidFill>
                  <a:srgbClr val="FF0000"/>
                </a:solidFill>
              </a:rPr>
              <a:t> 10 </a:t>
            </a:r>
            <a:r>
              <a:rPr lang="en-US" sz="1800" dirty="0">
                <a:solidFill>
                  <a:srgbClr val="FF0000"/>
                </a:solidFill>
              </a:rPr>
              <a:t>Pro x64</a:t>
            </a:r>
            <a:r>
              <a:rPr lang="ru-RU" sz="1800" dirty="0">
                <a:solidFill>
                  <a:srgbClr val="FF0000"/>
                </a:solidFill>
              </a:rPr>
              <a:t> (по умолчанию язык системы - английский)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MS Office 2021</a:t>
            </a:r>
            <a:r>
              <a:rPr lang="ru-RU" sz="1800" dirty="0">
                <a:solidFill>
                  <a:srgbClr val="FF0000"/>
                </a:solidFill>
              </a:rPr>
              <a:t>, </a:t>
            </a:r>
            <a:r>
              <a:rPr lang="en-US" sz="1800" dirty="0">
                <a:solidFill>
                  <a:srgbClr val="FF0000"/>
                </a:solidFill>
              </a:rPr>
              <a:t>Notepad++</a:t>
            </a:r>
          </a:p>
          <a:p>
            <a:pPr>
              <a:defRPr/>
            </a:pPr>
            <a:r>
              <a:rPr lang="en-US" sz="1800" dirty="0" err="1">
                <a:solidFill>
                  <a:srgbClr val="FF0000"/>
                </a:solidFill>
              </a:rPr>
              <a:t>WinRar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ru-RU" altLang="ru-RU" sz="1800" dirty="0">
                <a:solidFill>
                  <a:srgbClr val="FF0000"/>
                </a:solidFill>
              </a:rPr>
              <a:t>Браузер </a:t>
            </a:r>
            <a:r>
              <a:rPr lang="en-US" altLang="ru-RU" sz="1800" dirty="0">
                <a:solidFill>
                  <a:srgbClr val="FF0000"/>
                </a:solidFill>
              </a:rPr>
              <a:t>Chrome, </a:t>
            </a:r>
            <a:r>
              <a:rPr lang="en-US" sz="1800" dirty="0">
                <a:solidFill>
                  <a:srgbClr val="FF0000"/>
                </a:solidFill>
              </a:rPr>
              <a:t>Adobe Reader </a:t>
            </a: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OBS Studio – </a:t>
            </a:r>
            <a:r>
              <a:rPr lang="ru-RU" sz="1800" dirty="0">
                <a:solidFill>
                  <a:srgbClr val="FF0000"/>
                </a:solidFill>
              </a:rPr>
              <a:t>запись экранов – файл </a:t>
            </a:r>
            <a:r>
              <a:rPr lang="en-US" sz="1800" dirty="0" err="1">
                <a:solidFill>
                  <a:srgbClr val="FF0000"/>
                </a:solidFill>
              </a:rPr>
              <a:t>OBS_AUTO_startrecording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1С:Библиотека стандартный подсистем 3.0</a:t>
            </a: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1С:Управление нашей фирмой </a:t>
            </a: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Postman</a:t>
            </a:r>
            <a:endParaRPr lang="ru-RU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Интернет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ru-RU" sz="1800" dirty="0">
                <a:solidFill>
                  <a:srgbClr val="FF0000"/>
                </a:solidFill>
              </a:rPr>
              <a:t> «Белый лист»</a:t>
            </a:r>
          </a:p>
          <a:p>
            <a:pPr lvl="1">
              <a:defRPr/>
            </a:pPr>
            <a:r>
              <a:rPr lang="ru-RU" sz="1800" u="sng" dirty="0">
                <a:solidFill>
                  <a:srgbClr val="FF0000"/>
                </a:solidFill>
              </a:rPr>
              <a:t>https://its.1c.ru</a:t>
            </a:r>
          </a:p>
          <a:p>
            <a:pPr lvl="1">
              <a:defRPr/>
            </a:pPr>
            <a:r>
              <a:rPr lang="ru-RU" sz="1800" dirty="0">
                <a:solidFill>
                  <a:srgbClr val="FF0000"/>
                </a:solidFill>
              </a:rPr>
              <a:t>https://skillshub.1c-dn.com/dashboard</a:t>
            </a:r>
          </a:p>
          <a:p>
            <a:pPr lvl="1">
              <a:defRPr/>
            </a:pPr>
            <a:r>
              <a:rPr lang="ru-RU" sz="1800" u="sng" dirty="0">
                <a:solidFill>
                  <a:srgbClr val="FF0000"/>
                </a:solidFill>
              </a:rPr>
              <a:t>https://1c-dn.com/</a:t>
            </a:r>
            <a:r>
              <a:rPr lang="ru-RU" sz="1800" dirty="0">
                <a:solidFill>
                  <a:srgbClr val="FF0000"/>
                </a:solidFill>
              </a:rPr>
              <a:t>   </a:t>
            </a:r>
          </a:p>
          <a:p>
            <a:pPr lvl="1">
              <a:defRPr/>
            </a:pPr>
            <a:r>
              <a:rPr lang="en-US" sz="1800" dirty="0">
                <a:solidFill>
                  <a:srgbClr val="FF0000"/>
                </a:solidFill>
              </a:rPr>
              <a:t>https://translate.google.com/</a:t>
            </a:r>
            <a:endParaRPr lang="ru-RU" altLang="ru-RU" sz="1600" dirty="0">
              <a:solidFill>
                <a:srgbClr val="FF0000"/>
              </a:solidFill>
            </a:endParaRPr>
          </a:p>
          <a:p>
            <a:pPr>
              <a:defRPr/>
            </a:pPr>
            <a:endParaRPr lang="ru-RU" altLang="ru-RU" sz="1600" dirty="0"/>
          </a:p>
        </p:txBody>
      </p:sp>
      <p:pic>
        <p:nvPicPr>
          <p:cNvPr id="68612" name="Рисунок 3">
            <a:extLst>
              <a:ext uri="{FF2B5EF4-FFF2-40B4-BE49-F238E27FC236}">
                <a16:creationId xmlns:a16="http://schemas.microsoft.com/office/drawing/2014/main" id="{348B8568-9E87-4371-85C4-C6FBD269E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90647"/>
            <a:ext cx="32385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63502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>
            <a:extLst>
              <a:ext uri="{FF2B5EF4-FFF2-40B4-BE49-F238E27FC236}">
                <a16:creationId xmlns:a16="http://schemas.microsoft.com/office/drawing/2014/main" id="{D97D368C-98CB-474B-9E4A-1118F5508E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0837" y="152244"/>
            <a:ext cx="6121400" cy="1022350"/>
          </a:xfrm>
        </p:spPr>
        <p:txBody>
          <a:bodyPr/>
          <a:lstStyle/>
          <a:p>
            <a:pPr algn="ctr"/>
            <a:r>
              <a:rPr lang="ru-RU" altLang="ru-RU" sz="3200" dirty="0">
                <a:solidFill>
                  <a:schemeClr val="tx1"/>
                </a:solidFill>
              </a:rPr>
              <a:t>Необходимые пароли и ресурсы</a:t>
            </a:r>
            <a:br>
              <a:rPr lang="ru-RU" altLang="ru-RU" sz="3200" dirty="0">
                <a:solidFill>
                  <a:schemeClr val="tx1"/>
                </a:solidFill>
              </a:rPr>
            </a:br>
            <a:r>
              <a:rPr lang="ru-RU" altLang="ru-RU" sz="3200" dirty="0">
                <a:solidFill>
                  <a:srgbClr val="FF0000"/>
                </a:solidFill>
              </a:rPr>
              <a:t>(пример)</a:t>
            </a:r>
            <a:endParaRPr lang="ru-RU" altLang="ru-RU" sz="3200" dirty="0">
              <a:solidFill>
                <a:schemeClr val="tx1"/>
              </a:solidFill>
            </a:endParaRPr>
          </a:p>
        </p:txBody>
      </p:sp>
      <p:sp>
        <p:nvSpPr>
          <p:cNvPr id="27651" name="Объект 2">
            <a:extLst>
              <a:ext uri="{FF2B5EF4-FFF2-40B4-BE49-F238E27FC236}">
                <a16:creationId xmlns:a16="http://schemas.microsoft.com/office/drawing/2014/main" id="{2CA37BE4-5382-4204-B8F4-C21FB2376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03" y="1429699"/>
            <a:ext cx="11407871" cy="5035550"/>
          </a:xfrm>
        </p:spPr>
        <p:txBody>
          <a:bodyPr/>
          <a:lstStyle/>
          <a:p>
            <a:pPr marL="358775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Учетная запись</a:t>
            </a:r>
            <a:r>
              <a:rPr lang="en-US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</a:rPr>
              <a:t>на компьютере (необходимо сменить пароль для безопасности и не забыть!!!)</a:t>
            </a:r>
            <a:endParaRPr lang="en-US" altLang="ru-RU" sz="2000" dirty="0">
              <a:solidFill>
                <a:srgbClr val="FF0000"/>
              </a:solidFill>
            </a:endParaRP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Логин </a:t>
            </a:r>
            <a:r>
              <a:rPr lang="en-US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Admin </a:t>
            </a: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 и пароль </a:t>
            </a:r>
            <a:r>
              <a:rPr lang="en-US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Admin</a:t>
            </a: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  </a:t>
            </a: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Диск для сохранения работы 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сетевой диск </a:t>
            </a:r>
            <a:r>
              <a:rPr lang="en-US" altLang="ru-RU" sz="2000" dirty="0">
                <a:solidFill>
                  <a:srgbClr val="FF0000"/>
                </a:solidFill>
              </a:rPr>
              <a:t>Z – IT Solutions – Comp01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у каждого свой номер -- по номеру рабочего места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для каждой сессии будет создаваться новая папка – </a:t>
            </a:r>
            <a:r>
              <a:rPr lang="en-US" altLang="ru-RU" sz="2000" dirty="0">
                <a:solidFill>
                  <a:srgbClr val="FF0000"/>
                </a:solidFill>
              </a:rPr>
              <a:t>Session</a:t>
            </a:r>
            <a:r>
              <a:rPr lang="ru-RU" altLang="ru-RU" sz="2000" dirty="0">
                <a:solidFill>
                  <a:srgbClr val="FF0000"/>
                </a:solidFill>
              </a:rPr>
              <a:t>1..2..3..4..5</a:t>
            </a:r>
            <a:r>
              <a:rPr lang="en-US" altLang="ru-RU" sz="2000" dirty="0">
                <a:solidFill>
                  <a:srgbClr val="FF0000"/>
                </a:solidFill>
              </a:rPr>
              <a:t>  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Ресурсы для работы 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сетевой диск </a:t>
            </a:r>
            <a:r>
              <a:rPr lang="en-US" altLang="ru-RU" sz="2000" dirty="0">
                <a:solidFill>
                  <a:srgbClr val="FF0000"/>
                </a:solidFill>
              </a:rPr>
              <a:t>Z –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en-US" altLang="ru-RU" sz="2000" dirty="0">
                <a:solidFill>
                  <a:srgbClr val="FF0000"/>
                </a:solidFill>
              </a:rPr>
              <a:t>Resource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Доступ к ИТС: </a:t>
            </a:r>
            <a:r>
              <a:rPr lang="ru-RU" sz="2000" dirty="0">
                <a:solidFill>
                  <a:srgbClr val="FF0000"/>
                </a:solidFill>
              </a:rPr>
              <a:t> л</a:t>
            </a:r>
            <a:r>
              <a:rPr lang="ru-RU" altLang="ru-RU" sz="2000" dirty="0">
                <a:solidFill>
                  <a:srgbClr val="FF0000"/>
                </a:solidFill>
              </a:rPr>
              <a:t>огин </a:t>
            </a:r>
            <a:r>
              <a:rPr lang="en-US" sz="2000" dirty="0">
                <a:solidFill>
                  <a:srgbClr val="FF0000"/>
                </a:solidFill>
              </a:rPr>
              <a:t>Participant</a:t>
            </a:r>
            <a:r>
              <a:rPr lang="ru-RU" sz="2000" dirty="0">
                <a:solidFill>
                  <a:srgbClr val="FF0000"/>
                </a:solidFill>
              </a:rPr>
              <a:t> и п</a:t>
            </a:r>
            <a:r>
              <a:rPr lang="ru-RU" altLang="ru-RU" sz="2000" dirty="0">
                <a:solidFill>
                  <a:srgbClr val="FF0000"/>
                </a:solidFill>
              </a:rPr>
              <a:t>ароль </a:t>
            </a:r>
            <a:r>
              <a:rPr lang="en-US" sz="2000" dirty="0">
                <a:solidFill>
                  <a:srgbClr val="FF0000"/>
                </a:solidFill>
              </a:rPr>
              <a:t>H9N-wLb-gJG-CGP</a:t>
            </a:r>
            <a:endParaRPr lang="ru-RU" altLang="ru-RU" sz="1600" dirty="0">
              <a:solidFill>
                <a:srgbClr val="FF0000"/>
              </a:solidFill>
            </a:endParaRPr>
          </a:p>
        </p:txBody>
      </p:sp>
      <p:pic>
        <p:nvPicPr>
          <p:cNvPr id="69636" name="Рисунок 3">
            <a:extLst>
              <a:ext uri="{FF2B5EF4-FFF2-40B4-BE49-F238E27FC236}">
                <a16:creationId xmlns:a16="http://schemas.microsoft.com/office/drawing/2014/main" id="{EEC86668-A3EC-4843-8A34-CC976B72A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26"/>
            <a:ext cx="32385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0935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Жеребьевка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Проверка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01851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592015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Параллельно с проверкой рабочих мест – можно провести обучение новых экспертов-наставников, внести изменения в задание, согласовать группы оценки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04109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конкурсного задания и критериев оценки   </a:t>
            </a: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25546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Поздравляем со стартом компетенции!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7926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3E4C8F78-B036-49B3-999F-D5E732F53008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925" y="1966914"/>
            <a:ext cx="10675938" cy="697110"/>
          </a:xfrm>
        </p:spPr>
        <p:txBody>
          <a:bodyPr/>
          <a:lstStyle/>
          <a:p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главного эксперта</a:t>
            </a:r>
            <a:endParaRPr lang="ru-RU" altLang="ru-RU" dirty="0"/>
          </a:p>
        </p:txBody>
      </p:sp>
      <p:pic>
        <p:nvPicPr>
          <p:cNvPr id="44035" name="Рисунок 1">
            <a:extLst>
              <a:ext uri="{FF2B5EF4-FFF2-40B4-BE49-F238E27FC236}">
                <a16:creationId xmlns:a16="http://schemas.microsoft.com/office/drawing/2014/main" id="{F6128024-8276-42CE-8132-93EC6832A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Рисунок 1">
            <a:extLst>
              <a:ext uri="{FF2B5EF4-FFF2-40B4-BE49-F238E27FC236}">
                <a16:creationId xmlns:a16="http://schemas.microsoft.com/office/drawing/2014/main" id="{57D539F9-FB8C-44A5-B262-1FFCFB0DC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4938076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B89329E0-EACC-4170-A6CC-B0E2F4C90658}"/>
              </a:ext>
            </a:extLst>
          </p:cNvPr>
          <p:cNvSpPr txBox="1">
            <a:spLocks/>
          </p:cNvSpPr>
          <p:nvPr/>
        </p:nvSpPr>
        <p:spPr>
          <a:xfrm>
            <a:off x="271463" y="3456111"/>
            <a:ext cx="10934700" cy="11444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работы площадки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Контроль соблюдения правил чемпионата </a:t>
            </a:r>
          </a:p>
        </p:txBody>
      </p:sp>
      <p:sp>
        <p:nvSpPr>
          <p:cNvPr id="6" name="Google Shape;258;p20">
            <a:extLst>
              <a:ext uri="{FF2B5EF4-FFF2-40B4-BE49-F238E27FC236}">
                <a16:creationId xmlns:a16="http://schemas.microsoft.com/office/drawing/2014/main" id="{EF357F17-6A63-4FE8-9400-50BB965506CF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>
            <a:extLst>
              <a:ext uri="{FF2B5EF4-FFF2-40B4-BE49-F238E27FC236}">
                <a16:creationId xmlns:a16="http://schemas.microsoft.com/office/drawing/2014/main" id="{612A32BA-4F7C-44F5-A2F1-D3FBB7CBE3A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239713"/>
            <a:ext cx="6840537" cy="155892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Рекомендации на третий день чемпионата</a:t>
            </a:r>
            <a:endParaRPr lang="ru-RU" altLang="ru-RU" dirty="0"/>
          </a:p>
        </p:txBody>
      </p:sp>
      <p:pic>
        <p:nvPicPr>
          <p:cNvPr id="49155" name="Рисунок 1">
            <a:extLst>
              <a:ext uri="{FF2B5EF4-FFF2-40B4-BE49-F238E27FC236}">
                <a16:creationId xmlns:a16="http://schemas.microsoft.com/office/drawing/2014/main" id="{0732F992-93B9-42FA-95A8-AFE564925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Рисунок 1">
            <a:extLst>
              <a:ext uri="{FF2B5EF4-FFF2-40B4-BE49-F238E27FC236}">
                <a16:creationId xmlns:a16="http://schemas.microsoft.com/office/drawing/2014/main" id="{87BCA4C4-3AEB-40AA-B6A1-6B689B4DE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Объект 2">
            <a:extLst>
              <a:ext uri="{FF2B5EF4-FFF2-40B4-BE49-F238E27FC236}">
                <a16:creationId xmlns:a16="http://schemas.microsoft.com/office/drawing/2014/main" id="{42EDE65E-497F-4870-A825-8DB5442CB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6074" y="1914327"/>
            <a:ext cx="5353555" cy="400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Поблагодарить друг друга в команде 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Общая фотография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Обсуждение чемпионата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Пожелания и рекомендации фирме 1С – отправить на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pram@1c.ru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качестве подарков фирма 1С высылает на каждый чемпионат подарки – фирменную худи 1С и сувениры </a:t>
            </a:r>
          </a:p>
          <a:p>
            <a:pPr>
              <a:spcBef>
                <a:spcPts val="600"/>
              </a:spcBef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ru-RU" sz="2000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3452CCE-72B0-42DE-974B-6AA423763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507992"/>
              </p:ext>
            </p:extLst>
          </p:nvPr>
        </p:nvGraphicFramePr>
        <p:xfrm>
          <a:off x="8392" y="1914327"/>
          <a:ext cx="5553454" cy="3700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6" name="Точечный рисунок" r:id="rId6" imgW="7156440" imgH="4768920" progId="Paint.Picture">
                  <p:embed/>
                </p:oleObj>
              </mc:Choice>
              <mc:Fallback>
                <p:oleObj name="Точечный рисунок" r:id="rId6" imgW="7156440" imgH="4768920" progId="Paint.Picture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id="{B2F14F84-79EA-4DD5-8C36-DE6F17B27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92" y="1914327"/>
                        <a:ext cx="5553454" cy="3700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278571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925" y="1966914"/>
            <a:ext cx="10675938" cy="1558926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технического администратора площадки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461" y="4942865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B1A3D85C-4DD1-419A-B735-B9AE70EFC635}"/>
              </a:ext>
            </a:extLst>
          </p:cNvPr>
          <p:cNvSpPr txBox="1">
            <a:spLocks/>
          </p:cNvSpPr>
          <p:nvPr/>
        </p:nvSpPr>
        <p:spPr>
          <a:xfrm>
            <a:off x="271463" y="3456111"/>
            <a:ext cx="10934700" cy="11444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Инструктаж по технике безопасности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 вопросы</a:t>
            </a:r>
          </a:p>
        </p:txBody>
      </p:sp>
      <p:sp>
        <p:nvSpPr>
          <p:cNvPr id="6" name="Google Shape;258;p20">
            <a:extLst>
              <a:ext uri="{FF2B5EF4-FFF2-40B4-BE49-F238E27FC236}">
                <a16:creationId xmlns:a16="http://schemas.microsoft.com/office/drawing/2014/main" id="{8C098BBE-2142-49D7-9C1E-55CC5162ED24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экспертов </a:t>
            </a:r>
            <a:r>
              <a:rPr lang="en-US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участников 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работодателей 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469" y="49120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258;p20">
            <a:extLst>
              <a:ext uri="{FF2B5EF4-FFF2-40B4-BE49-F238E27FC236}">
                <a16:creationId xmlns:a16="http://schemas.microsoft.com/office/drawing/2014/main" id="{C544EE9C-7B91-4FD4-9419-EC793519744F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</p:spTree>
    <p:extLst>
      <p:ext uri="{BB962C8B-B14F-4D97-AF65-F5344CB8AC3E}">
        <p14:creationId xmlns:p14="http://schemas.microsoft.com/office/powerpoint/2010/main" val="2111775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>
            <a:extLst>
              <a:ext uri="{FF2B5EF4-FFF2-40B4-BE49-F238E27FC236}">
                <a16:creationId xmlns:a16="http://schemas.microsoft.com/office/drawing/2014/main" id="{A284E1D8-C4B6-4F89-BDA5-8AED01819D4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64893" y="255211"/>
            <a:ext cx="6624637" cy="127317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Идея компетенции – интеграция прикладных инноваций в системы автоматизации бизнес-процессов</a:t>
            </a:r>
            <a:endParaRPr lang="ru-RU" altLang="ru-RU" dirty="0"/>
          </a:p>
        </p:txBody>
      </p:sp>
      <p:pic>
        <p:nvPicPr>
          <p:cNvPr id="46083" name="Рисунок 1">
            <a:extLst>
              <a:ext uri="{FF2B5EF4-FFF2-40B4-BE49-F238E27FC236}">
                <a16:creationId xmlns:a16="http://schemas.microsoft.com/office/drawing/2014/main" id="{85065ED8-EC1B-4CB3-B614-16722FD6F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12337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1">
            <a:extLst>
              <a:ext uri="{FF2B5EF4-FFF2-40B4-BE49-F238E27FC236}">
                <a16:creationId xmlns:a16="http://schemas.microsoft.com/office/drawing/2014/main" id="{2E59186D-033F-45A5-9ABA-0D9721FA6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469" y="4917956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D682BC4-A2E6-4C6A-9CE9-0A441ED3D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6" y="1823787"/>
            <a:ext cx="8043427" cy="4522227"/>
          </a:xfrm>
          <a:prstGeom prst="rect">
            <a:avLst/>
          </a:prstGeom>
        </p:spPr>
      </p:pic>
      <p:sp>
        <p:nvSpPr>
          <p:cNvPr id="13" name="Google Shape;258;p20">
            <a:extLst>
              <a:ext uri="{FF2B5EF4-FFF2-40B4-BE49-F238E27FC236}">
                <a16:creationId xmlns:a16="http://schemas.microsoft.com/office/drawing/2014/main" id="{2AD2B262-9628-4157-9F1E-63BA4B862AC8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  <p:sp>
        <p:nvSpPr>
          <p:cNvPr id="14" name="СТОРОНА 1">
            <a:extLst>
              <a:ext uri="{FF2B5EF4-FFF2-40B4-BE49-F238E27FC236}">
                <a16:creationId xmlns:a16="http://schemas.microsoft.com/office/drawing/2014/main" id="{EE4EB1CD-DF2E-4F89-8AED-F336823E7502}"/>
              </a:ext>
            </a:extLst>
          </p:cNvPr>
          <p:cNvSpPr txBox="1"/>
          <p:nvPr/>
        </p:nvSpPr>
        <p:spPr>
          <a:xfrm>
            <a:off x="216421" y="5995351"/>
            <a:ext cx="9731083" cy="436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3199" tIns="43199" rIns="43199" bIns="43199" anchor="ctr">
            <a:spAutoFit/>
          </a:bodyPr>
          <a:lstStyle>
            <a:lvl1pPr algn="l" defTabSz="1828800">
              <a:defRPr sz="2800" b="1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</a:lstStyle>
          <a:p>
            <a:r>
              <a:rPr lang="ru-RU" sz="2268" b="0" dirty="0"/>
              <a:t>Новые технологии помогают реальному бизнесу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>
            <a:extLst>
              <a:ext uri="{FF2B5EF4-FFF2-40B4-BE49-F238E27FC236}">
                <a16:creationId xmlns:a16="http://schemas.microsoft.com/office/drawing/2014/main" id="{2A76EBEF-4731-4F24-92AB-1C82A474D710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239713"/>
            <a:ext cx="6840537" cy="127317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Автоматизация новых рабочих мест происходит не с «нуля», а на основе типовых тиражных решений, например «1С: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ERP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altLang="ru-RU" dirty="0"/>
          </a:p>
        </p:txBody>
      </p:sp>
      <p:pic>
        <p:nvPicPr>
          <p:cNvPr id="48131" name="Рисунок 1">
            <a:extLst>
              <a:ext uri="{FF2B5EF4-FFF2-40B4-BE49-F238E27FC236}">
                <a16:creationId xmlns:a16="http://schemas.microsoft.com/office/drawing/2014/main" id="{A0082F3C-12D3-46C4-96C7-5586DE52F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Рисунок 1">
            <a:extLst>
              <a:ext uri="{FF2B5EF4-FFF2-40B4-BE49-F238E27FC236}">
                <a16:creationId xmlns:a16="http://schemas.microsoft.com/office/drawing/2014/main" id="{23A01ADA-0C46-40E0-A051-40F01F56A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37">
            <a:extLst>
              <a:ext uri="{FF2B5EF4-FFF2-40B4-BE49-F238E27FC236}">
                <a16:creationId xmlns:a16="http://schemas.microsoft.com/office/drawing/2014/main" id="{4FC131E1-027F-4C2F-B177-C06E9DF7A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827213"/>
            <a:ext cx="20955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Прямоугольник 1">
            <a:extLst>
              <a:ext uri="{FF2B5EF4-FFF2-40B4-BE49-F238E27FC236}">
                <a16:creationId xmlns:a16="http://schemas.microsoft.com/office/drawing/2014/main" id="{6B59E4E5-C27E-46A8-A514-AC4050808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8" y="3786188"/>
            <a:ext cx="811212" cy="3692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381000" indent="-3810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5"/>
              </a:buBlip>
            </a:pPr>
            <a:endParaRPr lang="ru-RU" altLang="ru-RU" sz="2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135" name="Прямая соединительная линия 17">
            <a:extLst>
              <a:ext uri="{FF2B5EF4-FFF2-40B4-BE49-F238E27FC236}">
                <a16:creationId xmlns:a16="http://schemas.microsoft.com/office/drawing/2014/main" id="{9FF17C57-6435-4167-9987-4205534DC6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925" y="3527425"/>
            <a:ext cx="147638" cy="0"/>
          </a:xfrm>
          <a:prstGeom prst="line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8136" name="AutoShape 16">
            <a:extLst>
              <a:ext uri="{FF2B5EF4-FFF2-40B4-BE49-F238E27FC236}">
                <a16:creationId xmlns:a16="http://schemas.microsoft.com/office/drawing/2014/main" id="{94767D74-93EE-4F1D-A679-67F78692A02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77800" y="3090863"/>
            <a:ext cx="2662238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en-US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ERP</a:t>
            </a:r>
            <a:endParaRPr lang="ru-RU" altLang="ru-RU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7" name="AutoShape 18">
            <a:extLst>
              <a:ext uri="{FF2B5EF4-FFF2-40B4-BE49-F238E27FC236}">
                <a16:creationId xmlns:a16="http://schemas.microsoft.com/office/drawing/2014/main" id="{FC43613A-880B-4E6F-94C3-092AA1DF39F1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056481" y="3091657"/>
            <a:ext cx="2663825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Документооборот</a:t>
            </a:r>
          </a:p>
        </p:txBody>
      </p:sp>
      <p:sp>
        <p:nvSpPr>
          <p:cNvPr id="48138" name="AutoShape 19">
            <a:extLst>
              <a:ext uri="{FF2B5EF4-FFF2-40B4-BE49-F238E27FC236}">
                <a16:creationId xmlns:a16="http://schemas.microsoft.com/office/drawing/2014/main" id="{DC9426DC-C999-4E28-B1CA-9488AA4F4A1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15157" y="3072606"/>
            <a:ext cx="2679700" cy="296863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холдингом</a:t>
            </a:r>
          </a:p>
        </p:txBody>
      </p:sp>
      <p:sp>
        <p:nvSpPr>
          <p:cNvPr id="48139" name="AutoShape 20">
            <a:extLst>
              <a:ext uri="{FF2B5EF4-FFF2-40B4-BE49-F238E27FC236}">
                <a16:creationId xmlns:a16="http://schemas.microsoft.com/office/drawing/2014/main" id="{88E26B1B-B89B-4905-ACB4-FFD219C161E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496219" y="3091656"/>
            <a:ext cx="2663825" cy="296863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торговлей</a:t>
            </a:r>
          </a:p>
        </p:txBody>
      </p:sp>
      <p:sp>
        <p:nvSpPr>
          <p:cNvPr id="48140" name="AutoShape 21">
            <a:extLst>
              <a:ext uri="{FF2B5EF4-FFF2-40B4-BE49-F238E27FC236}">
                <a16:creationId xmlns:a16="http://schemas.microsoft.com/office/drawing/2014/main" id="{385437B4-B516-40B3-BF9A-857010754B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027238" y="3003132"/>
            <a:ext cx="2655888" cy="46597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нашей фирмой </a:t>
            </a:r>
          </a:p>
        </p:txBody>
      </p:sp>
      <p:sp>
        <p:nvSpPr>
          <p:cNvPr id="48141" name="AutoShape 22">
            <a:extLst>
              <a:ext uri="{FF2B5EF4-FFF2-40B4-BE49-F238E27FC236}">
                <a16:creationId xmlns:a16="http://schemas.microsoft.com/office/drawing/2014/main" id="{90B70A51-AF81-48ED-B42B-7AFCDD3D71C2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520950" y="3090863"/>
            <a:ext cx="2662238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Бухгалтерия</a:t>
            </a:r>
          </a:p>
        </p:txBody>
      </p:sp>
      <p:sp>
        <p:nvSpPr>
          <p:cNvPr id="48142" name="AutoShape 23">
            <a:extLst>
              <a:ext uri="{FF2B5EF4-FFF2-40B4-BE49-F238E27FC236}">
                <a16:creationId xmlns:a16="http://schemas.microsoft.com/office/drawing/2014/main" id="{008049C9-2AA8-44D6-AA81-238E545129F3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394869" y="2858294"/>
            <a:ext cx="2620963" cy="733425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7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Приложения разных разработчиков и пользователей</a:t>
            </a:r>
          </a:p>
        </p:txBody>
      </p:sp>
      <p:sp>
        <p:nvSpPr>
          <p:cNvPr id="48143" name="AutoShape 26">
            <a:extLst>
              <a:ext uri="{FF2B5EF4-FFF2-40B4-BE49-F238E27FC236}">
                <a16:creationId xmlns:a16="http://schemas.microsoft.com/office/drawing/2014/main" id="{82EA7475-DD48-4CBD-ABE8-05AFB6606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843" y="5095338"/>
            <a:ext cx="1916113" cy="812800"/>
          </a:xfrm>
          <a:prstGeom prst="roundRect">
            <a:avLst>
              <a:gd name="adj" fmla="val 16667"/>
            </a:avLst>
          </a:prstGeom>
          <a:solidFill>
            <a:srgbClr val="FFFF99">
              <a:alpha val="74901"/>
            </a:srgbClr>
          </a:solidFill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Средство разработки</a:t>
            </a:r>
            <a:b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44" name="Text Box 28">
            <a:extLst>
              <a:ext uri="{FF2B5EF4-FFF2-40B4-BE49-F238E27FC236}">
                <a16:creationId xmlns:a16="http://schemas.microsoft.com/office/drawing/2014/main" id="{B02CBBFA-E1F0-48C5-AF5C-10D94134975D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27351" y="5328201"/>
            <a:ext cx="1624012" cy="30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05" tIns="46749" rIns="89905" bIns="46749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Платформа</a:t>
            </a:r>
          </a:p>
        </p:txBody>
      </p:sp>
      <p:sp>
        <p:nvSpPr>
          <p:cNvPr id="48145" name="Text Box 30">
            <a:extLst>
              <a:ext uri="{FF2B5EF4-FFF2-40B4-BE49-F238E27FC236}">
                <a16:creationId xmlns:a16="http://schemas.microsoft.com/office/drawing/2014/main" id="{74593150-4CBB-44E5-8B1E-C1EEC7006F9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6193" y="3420884"/>
            <a:ext cx="1798638" cy="30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05" tIns="46749" rIns="89905" bIns="46749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Приложения</a:t>
            </a:r>
          </a:p>
        </p:txBody>
      </p:sp>
      <p:sp>
        <p:nvSpPr>
          <p:cNvPr id="48146" name="AutoShape 31">
            <a:extLst>
              <a:ext uri="{FF2B5EF4-FFF2-40B4-BE49-F238E27FC236}">
                <a16:creationId xmlns:a16="http://schemas.microsoft.com/office/drawing/2014/main" id="{936B31B8-F14C-48E8-993D-920364CE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5105400"/>
            <a:ext cx="1657350" cy="812800"/>
          </a:xfrm>
          <a:prstGeom prst="roundRect">
            <a:avLst>
              <a:gd name="adj" fmla="val 16667"/>
            </a:avLst>
          </a:prstGeom>
          <a:solidFill>
            <a:srgbClr val="FFFF99">
              <a:alpha val="74901"/>
            </a:srgbClr>
          </a:solidFill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 исполнения </a:t>
            </a:r>
            <a:b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</a:p>
        </p:txBody>
      </p:sp>
      <p:sp>
        <p:nvSpPr>
          <p:cNvPr id="22" name="Text Box 41">
            <a:extLst>
              <a:ext uri="{FF2B5EF4-FFF2-40B4-BE49-F238E27FC236}">
                <a16:creationId xmlns:a16="http://schemas.microsoft.com/office/drawing/2014/main" id="{03A4EAE2-B5CF-457F-BAEB-03A1A3BCDB3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3976688" y="4221163"/>
            <a:ext cx="331787" cy="30981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</p:spPr>
        <p:txBody>
          <a:bodyPr lIns="89986" tIns="46793" rIns="89986" bIns="46793">
            <a:spAutoFit/>
          </a:bodyPr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defTabSz="914216">
              <a:defRPr/>
            </a:pPr>
            <a:r>
              <a:rPr lang="ru-RU" altLang="ru-RU" sz="1399">
                <a:solidFill>
                  <a:srgbClr val="000000"/>
                </a:solidFill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149" name="Text Box 26">
            <a:extLst>
              <a:ext uri="{FF2B5EF4-FFF2-40B4-BE49-F238E27FC236}">
                <a16:creationId xmlns:a16="http://schemas.microsoft.com/office/drawing/2014/main" id="{E2513F15-BC47-42C2-86F3-D52788899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5400675"/>
            <a:ext cx="181794" cy="417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86" tIns="46793" rIns="89986" bIns="46793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endParaRPr lang="ru-RU" altLang="ru-RU" sz="2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50" name="Объект 2">
            <a:extLst>
              <a:ext uri="{FF2B5EF4-FFF2-40B4-BE49-F238E27FC236}">
                <a16:creationId xmlns:a16="http://schemas.microsoft.com/office/drawing/2014/main" id="{AD5B02EC-F25B-42CC-B281-78A96F42C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0006" y="1850702"/>
            <a:ext cx="5473000" cy="429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Специалисты изучают реальные бизнес-процессы в организациях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Оценивают, какое типовое решение наилучшим образом подходит и внедряют его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тех задач, которые не покрываются типовой функциональностью, разрабатываются новые программные модули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изменениях в бизнесе – такие информационные системы можно быстро модифицировать к новым условиям за счет платформенного подхода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повышения эффективности бизнеса – корпоративные решения расширяются прикладными инновациями </a:t>
            </a:r>
            <a:endParaRPr lang="ru-RU" alt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342076A-BBD2-4A39-8C0F-A8B33391FA86}"/>
              </a:ext>
            </a:extLst>
          </p:cNvPr>
          <p:cNvSpPr/>
          <p:nvPr/>
        </p:nvSpPr>
        <p:spPr bwMode="auto">
          <a:xfrm>
            <a:off x="1296541" y="4896271"/>
            <a:ext cx="4153940" cy="1215606"/>
          </a:xfrm>
          <a:prstGeom prst="roundRect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81000" marR="0" indent="-381000" algn="l" defTabSz="914400" rtl="0" eaLnBrk="1" fontAlgn="base" latinLnBrk="0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Tx/>
              <a:buSzPct val="120000"/>
              <a:buFontTx/>
              <a:buBlip>
                <a:blip r:embed="rId5"/>
              </a:buBlip>
              <a:tabLst/>
            </a:pPr>
            <a:endParaRPr kumimoji="0" lang="ru-RU" sz="2100" b="0" i="0" u="none" strike="noStrike" cap="none" normalizeH="0" baseline="0">
              <a:ln>
                <a:noFill/>
              </a:ln>
              <a:solidFill>
                <a:srgbClr val="0066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258;p20">
            <a:extLst>
              <a:ext uri="{FF2B5EF4-FFF2-40B4-BE49-F238E27FC236}">
                <a16:creationId xmlns:a16="http://schemas.microsoft.com/office/drawing/2014/main" id="{48D8C70B-9C82-4C40-9710-92EE52D59C04}"/>
              </a:ext>
            </a:extLst>
          </p:cNvPr>
          <p:cNvSpPr/>
          <p:nvPr/>
        </p:nvSpPr>
        <p:spPr>
          <a:xfrm rot="10800000">
            <a:off x="-10130" y="5981537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  <p:sp>
        <p:nvSpPr>
          <p:cNvPr id="5125" name="TextBox 31">
            <a:extLst>
              <a:ext uri="{FF2B5EF4-FFF2-40B4-BE49-F238E27FC236}">
                <a16:creationId xmlns:a16="http://schemas.microsoft.com/office/drawing/2014/main" id="{89E14971-4A32-46A5-BF17-67322BD8D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986" y="761901"/>
            <a:ext cx="4176073" cy="7223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txBody>
          <a:bodyPr lIns="89973" tIns="46786" rIns="89973" bIns="46786">
            <a:spAutoFit/>
          </a:bodyPr>
          <a:lstStyle>
            <a:defPPr>
              <a:defRPr lang="en-US"/>
            </a:defPPr>
            <a:lvl1pPr defTabSz="914269" eaLnBrk="1" hangingPunct="1">
              <a:lnSpc>
                <a:spcPct val="85000"/>
              </a:lnSpc>
              <a:spcBef>
                <a:spcPct val="50000"/>
              </a:spcBef>
              <a:buSzPct val="120000"/>
              <a:defRPr sz="1600">
                <a:solidFill>
                  <a:srgbClr val="4E5557"/>
                </a:solidFill>
                <a:latin typeface="Futura PT Demi"/>
              </a:defRPr>
            </a:lvl1pPr>
          </a:lstStyle>
          <a:p>
            <a:pPr algn="ctr">
              <a:defRPr/>
            </a:pPr>
            <a:r>
              <a:rPr lang="ru-RU" alt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Агрегирование данных – </a:t>
            </a:r>
            <a:br>
              <a:rPr lang="ru-RU" alt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«последняя миля применения информации»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B039BBD-7FAC-4EAB-A433-55092ED6FBAD}"/>
              </a:ext>
            </a:extLst>
          </p:cNvPr>
          <p:cNvSpPr/>
          <p:nvPr/>
        </p:nvSpPr>
        <p:spPr bwMode="auto">
          <a:xfrm>
            <a:off x="218337" y="4989246"/>
            <a:ext cx="2699924" cy="37142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txBody>
          <a:bodyPr lIns="89973" tIns="46786" rIns="89973" bIns="46786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</a:pPr>
            <a:endParaRPr lang="ru-RU" altLang="ru-RU" b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8B4C86-77DC-4606-97AA-B0DDC24CA641}"/>
              </a:ext>
            </a:extLst>
          </p:cNvPr>
          <p:cNvSpPr txBox="1"/>
          <p:nvPr/>
        </p:nvSpPr>
        <p:spPr bwMode="auto">
          <a:xfrm>
            <a:off x="218337" y="4995594"/>
            <a:ext cx="2518976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 b="0">
                <a:solidFill>
                  <a:schemeClr val="tx1"/>
                </a:solidFill>
                <a:cs typeface="Arial" panose="020B0604020202020204" pitchFamily="34" charset="0"/>
              </a:rPr>
              <a:t>AR/VR </a:t>
            </a:r>
            <a:endParaRPr lang="ru-RU" altLang="ru-RU" sz="2000" b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6598661" name="TextBox 15">
            <a:extLst>
              <a:ext uri="{FF2B5EF4-FFF2-40B4-BE49-F238E27FC236}">
                <a16:creationId xmlns:a16="http://schemas.microsoft.com/office/drawing/2014/main" id="{3BBC3A19-3099-4A4D-B5DF-4FC891785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323" y="5403519"/>
            <a:ext cx="27888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Возможная работа службы </a:t>
            </a:r>
            <a:b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поддержки при организации </a:t>
            </a:r>
            <a:b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«Автомобиль по подписке»</a:t>
            </a:r>
            <a:endParaRPr lang="en-US" altLang="ru-RU" sz="1200" b="0">
              <a:solidFill>
                <a:srgbClr val="231F20"/>
              </a:solidFill>
              <a:cs typeface="Arial" panose="020B0604020202020204" pitchFamily="34" charset="0"/>
            </a:endParaRPr>
          </a:p>
          <a:p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Создание единой цифровой</a:t>
            </a:r>
            <a:r>
              <a:rPr lang="en-US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 </a:t>
            </a: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производственной среды</a:t>
            </a:r>
          </a:p>
        </p:txBody>
      </p:sp>
      <p:pic>
        <p:nvPicPr>
          <p:cNvPr id="6598662" name="Picture 36">
            <a:extLst>
              <a:ext uri="{FF2B5EF4-FFF2-40B4-BE49-F238E27FC236}">
                <a16:creationId xmlns:a16="http://schemas.microsoft.com/office/drawing/2014/main" id="{7B6F0A93-E280-4AD9-A45E-C6FB370A8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579" y="5444787"/>
            <a:ext cx="647601" cy="43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91D621D-0D3C-43A2-B045-BD17D7D67621}"/>
              </a:ext>
            </a:extLst>
          </p:cNvPr>
          <p:cNvSpPr/>
          <p:nvPr/>
        </p:nvSpPr>
        <p:spPr bwMode="auto">
          <a:xfrm>
            <a:off x="218336" y="1630721"/>
            <a:ext cx="2715797" cy="37142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txBody>
          <a:bodyPr lIns="89973" tIns="46786" rIns="89973" bIns="46786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</a:pPr>
            <a:endParaRPr lang="ru-RU" altLang="ru-RU" b="0"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998656-0192-4C7F-ADE9-351B4F460D1B}"/>
              </a:ext>
            </a:extLst>
          </p:cNvPr>
          <p:cNvSpPr txBox="1"/>
          <p:nvPr/>
        </p:nvSpPr>
        <p:spPr bwMode="auto">
          <a:xfrm>
            <a:off x="242519" y="1609520"/>
            <a:ext cx="6254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 b="0" dirty="0" err="1">
                <a:solidFill>
                  <a:schemeClr val="tx1"/>
                </a:solidFill>
                <a:cs typeface="Arial" panose="020B0604020202020204" pitchFamily="34" charset="0"/>
              </a:rPr>
              <a:t>IIoT</a:t>
            </a:r>
            <a:endParaRPr lang="ru-RU" altLang="ru-RU" sz="2000" b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6598665" name="TextBox 17">
            <a:extLst>
              <a:ext uri="{FF2B5EF4-FFF2-40B4-BE49-F238E27FC236}">
                <a16:creationId xmlns:a16="http://schemas.microsoft.com/office/drawing/2014/main" id="{A7C16D35-0619-448F-9892-372D957D0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93" y="2031056"/>
            <a:ext cx="273166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0" dirty="0">
                <a:solidFill>
                  <a:srgbClr val="231F20"/>
                </a:solidFill>
                <a:cs typeface="Arial" panose="020B0604020202020204" pitchFamily="34" charset="0"/>
              </a:rPr>
              <a:t>Контроль в режиме реального времени исполнения производственной программы, параметров оборудования </a:t>
            </a:r>
            <a:br>
              <a:rPr lang="ru-RU" altLang="ru-RU" sz="1200" b="0" dirty="0">
                <a:solidFill>
                  <a:srgbClr val="231F20"/>
                </a:solidFill>
                <a:cs typeface="Arial" panose="020B0604020202020204" pitchFamily="34" charset="0"/>
              </a:rPr>
            </a:br>
            <a:r>
              <a:rPr lang="ru-RU" altLang="ru-RU" sz="1200" b="0" dirty="0">
                <a:solidFill>
                  <a:srgbClr val="231F20"/>
                </a:solidFill>
                <a:cs typeface="Arial" panose="020B0604020202020204" pitchFamily="34" charset="0"/>
              </a:rPr>
              <a:t>и техники</a:t>
            </a:r>
          </a:p>
        </p:txBody>
      </p:sp>
      <p:pic>
        <p:nvPicPr>
          <p:cNvPr id="6598666" name="Picture 33" descr="https://tender.zao-agrokomplex.ru/upload/medialibrary/710/7105f773ad123941d183616998a2d764.jpg">
            <a:extLst>
              <a:ext uri="{FF2B5EF4-FFF2-40B4-BE49-F238E27FC236}">
                <a16:creationId xmlns:a16="http://schemas.microsoft.com/office/drawing/2014/main" id="{CE6DD8DE-3B02-47CB-87DA-3333A1B16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8" y="1871873"/>
            <a:ext cx="774581" cy="34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98667" name="Рисунок 8">
            <a:extLst>
              <a:ext uri="{FF2B5EF4-FFF2-40B4-BE49-F238E27FC236}">
                <a16:creationId xmlns:a16="http://schemas.microsoft.com/office/drawing/2014/main" id="{44038208-BE18-4423-955E-171918A89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543" y="2257575"/>
            <a:ext cx="404750" cy="2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F3490431-C78E-4FAA-AEB1-D0FC1CF24132}"/>
              </a:ext>
            </a:extLst>
          </p:cNvPr>
          <p:cNvSpPr/>
          <p:nvPr/>
        </p:nvSpPr>
        <p:spPr bwMode="auto">
          <a:xfrm>
            <a:off x="7578447" y="1840128"/>
            <a:ext cx="3712595" cy="51479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txBody>
          <a:bodyPr lIns="89973" tIns="46786" rIns="89973" bIns="46786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sz="1600" b="0" dirty="0">
                <a:solidFill>
                  <a:schemeClr val="tx1"/>
                </a:solidFill>
                <a:cs typeface="Arial" panose="020B0604020202020204" pitchFamily="34" charset="0"/>
              </a:rPr>
              <a:t>Цифровые технологии в решениях</a:t>
            </a:r>
            <a:r>
              <a:rPr lang="en-US" altLang="ru-RU" sz="1600" b="0" dirty="0">
                <a:solidFill>
                  <a:schemeClr val="tx1"/>
                </a:solidFill>
                <a:cs typeface="Arial" panose="020B0604020202020204" pitchFamily="34" charset="0"/>
              </a:rPr>
              <a:t> 1</a:t>
            </a:r>
            <a:r>
              <a:rPr lang="ru-RU" altLang="ru-RU" sz="1600" b="0" dirty="0">
                <a:solidFill>
                  <a:schemeClr val="tx1"/>
                </a:solidFill>
                <a:cs typeface="Arial" panose="020B0604020202020204" pitchFamily="34" charset="0"/>
              </a:rPr>
              <a:t>С: </a:t>
            </a:r>
            <a:r>
              <a:rPr lang="ru-RU" altLang="ru-RU" sz="1600" b="0" dirty="0">
                <a:solidFill>
                  <a:srgbClr val="4E5557"/>
                </a:solidFill>
                <a:cs typeface="Arial" panose="020B0604020202020204" pitchFamily="34" charset="0"/>
                <a:hlinkClick r:id="rId5"/>
              </a:rPr>
              <a:t>https://solutions.1c.ru/digital</a:t>
            </a:r>
            <a:endParaRPr lang="ru-RU" altLang="ru-RU" sz="1600" b="0" dirty="0">
              <a:solidFill>
                <a:srgbClr val="4E5557"/>
              </a:solidFill>
              <a:cs typeface="Arial" panose="020B0604020202020204" pitchFamily="34" charset="0"/>
            </a:endParaRPr>
          </a:p>
        </p:txBody>
      </p:sp>
      <p:pic>
        <p:nvPicPr>
          <p:cNvPr id="6598669" name="Picture 27" descr="https://yt3.ggpht.com/ytc/AAUvwnjad-cJjcb1ePASKpJNiWpXeuleuxqxP7cl8l3Swg=s900-c-k-c0x00ffffff-no-rj">
            <a:extLst>
              <a:ext uri="{FF2B5EF4-FFF2-40B4-BE49-F238E27FC236}">
                <a16:creationId xmlns:a16="http://schemas.microsoft.com/office/drawing/2014/main" id="{539E2C66-598A-4001-A628-DA6A46F77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926" y="2384557"/>
            <a:ext cx="461891" cy="46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98670" name="TextBox 23">
            <a:extLst>
              <a:ext uri="{FF2B5EF4-FFF2-40B4-BE49-F238E27FC236}">
                <a16:creationId xmlns:a16="http://schemas.microsoft.com/office/drawing/2014/main" id="{4AB1D151-DE86-49A5-914E-B64EFBFF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103" y="5052736"/>
            <a:ext cx="2699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Цифровое депо </a:t>
            </a:r>
            <a:b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и модель локомотивов</a:t>
            </a:r>
          </a:p>
        </p:txBody>
      </p:sp>
      <p:pic>
        <p:nvPicPr>
          <p:cNvPr id="6598671" name="Picture 29" descr="https://jobni.storage.yandexcloud.net/media/company/93341/671357.jpeg">
            <a:extLst>
              <a:ext uri="{FF2B5EF4-FFF2-40B4-BE49-F238E27FC236}">
                <a16:creationId xmlns:a16="http://schemas.microsoft.com/office/drawing/2014/main" id="{7C7B38E8-7F9E-45A8-95AA-B1EED3553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081" y="5097179"/>
            <a:ext cx="661885" cy="29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98672" name="Picture 39" descr="https://willad.ru/wp-content/uploads/2020/07/AGK_rel_logo_01.jpg">
            <a:extLst>
              <a:ext uri="{FF2B5EF4-FFF2-40B4-BE49-F238E27FC236}">
                <a16:creationId xmlns:a16="http://schemas.microsoft.com/office/drawing/2014/main" id="{79C8B64D-2DAF-44E3-90A7-C89DE0BFF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86" y="5970170"/>
            <a:ext cx="968227" cy="23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98673" name="TextBox 26">
            <a:extLst>
              <a:ext uri="{FF2B5EF4-FFF2-40B4-BE49-F238E27FC236}">
                <a16:creationId xmlns:a16="http://schemas.microsoft.com/office/drawing/2014/main" id="{71435D00-115F-4E93-AC66-709061D8C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103" y="5854300"/>
            <a:ext cx="1892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Цифровое СХ поле</a:t>
            </a:r>
          </a:p>
          <a:p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Цифровые коровы</a:t>
            </a:r>
            <a:endParaRPr lang="en-US" altLang="ru-RU" sz="1200" b="0">
              <a:solidFill>
                <a:srgbClr val="231F20"/>
              </a:solidFill>
              <a:cs typeface="Arial" panose="020B0604020202020204" pitchFamily="34" charset="0"/>
            </a:endParaRPr>
          </a:p>
        </p:txBody>
      </p:sp>
      <p:pic>
        <p:nvPicPr>
          <p:cNvPr id="6598674" name="Рисунок 23">
            <a:extLst>
              <a:ext uri="{FF2B5EF4-FFF2-40B4-BE49-F238E27FC236}">
                <a16:creationId xmlns:a16="http://schemas.microsoft.com/office/drawing/2014/main" id="{DCC4C88C-B162-4CB6-9627-F9EF2A23D0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09" y="5493993"/>
            <a:ext cx="425385" cy="40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98675" name="TextBox 15">
            <a:extLst>
              <a:ext uri="{FF2B5EF4-FFF2-40B4-BE49-F238E27FC236}">
                <a16:creationId xmlns:a16="http://schemas.microsoft.com/office/drawing/2014/main" id="{717507A1-0ED1-4884-9E9E-E5DB38530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102" y="5514627"/>
            <a:ext cx="2241207" cy="35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BIM </a:t>
            </a: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для эксплуатации </a:t>
            </a:r>
            <a:b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cs typeface="Arial" panose="020B0604020202020204" pitchFamily="34" charset="0"/>
              </a:rPr>
              <a:t>и сдачи в аренду</a:t>
            </a:r>
          </a:p>
        </p:txBody>
      </p:sp>
      <p:sp>
        <p:nvSpPr>
          <p:cNvPr id="30" name="Стрелка: влево-вправо 13">
            <a:extLst>
              <a:ext uri="{FF2B5EF4-FFF2-40B4-BE49-F238E27FC236}">
                <a16:creationId xmlns:a16="http://schemas.microsoft.com/office/drawing/2014/main" id="{B20AB5D9-906E-4BEF-BA2B-44888F34C3C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157879" y="1539004"/>
            <a:ext cx="392053" cy="206343"/>
          </a:xfrm>
          <a:prstGeom prst="leftRightArrow">
            <a:avLst>
              <a:gd name="adj1" fmla="val 50000"/>
              <a:gd name="adj2" fmla="val 49998"/>
            </a:avLst>
          </a:prstGeom>
          <a:solidFill>
            <a:srgbClr val="4E545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2" name="Стрелка: влево-вправо 55">
            <a:extLst>
              <a:ext uri="{FF2B5EF4-FFF2-40B4-BE49-F238E27FC236}">
                <a16:creationId xmlns:a16="http://schemas.microsoft.com/office/drawing/2014/main" id="{D352D742-4819-442E-8608-276BDCC7A546}"/>
              </a:ext>
            </a:extLst>
          </p:cNvPr>
          <p:cNvSpPr/>
          <p:nvPr/>
        </p:nvSpPr>
        <p:spPr>
          <a:xfrm rot="1800000">
            <a:off x="3143651" y="1856000"/>
            <a:ext cx="501573" cy="206343"/>
          </a:xfrm>
          <a:prstGeom prst="leftRightArrow">
            <a:avLst/>
          </a:prstGeom>
          <a:solidFill>
            <a:srgbClr val="4E5456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" name="Стрелка: влево-вправо 56">
            <a:extLst>
              <a:ext uri="{FF2B5EF4-FFF2-40B4-BE49-F238E27FC236}">
                <a16:creationId xmlns:a16="http://schemas.microsoft.com/office/drawing/2014/main" id="{F1DB3B95-282F-4CAD-BB2E-2653587BFA7A}"/>
              </a:ext>
            </a:extLst>
          </p:cNvPr>
          <p:cNvSpPr/>
          <p:nvPr/>
        </p:nvSpPr>
        <p:spPr>
          <a:xfrm>
            <a:off x="3116668" y="3067076"/>
            <a:ext cx="555540" cy="204757"/>
          </a:xfrm>
          <a:prstGeom prst="leftRightArrow">
            <a:avLst/>
          </a:prstGeom>
          <a:solidFill>
            <a:srgbClr val="4E5456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6598679" name="Группа 1">
            <a:extLst>
              <a:ext uri="{FF2B5EF4-FFF2-40B4-BE49-F238E27FC236}">
                <a16:creationId xmlns:a16="http://schemas.microsoft.com/office/drawing/2014/main" id="{06269987-2F55-4BBF-AF63-ACA259E5C816}"/>
              </a:ext>
            </a:extLst>
          </p:cNvPr>
          <p:cNvGrpSpPr>
            <a:grpSpLocks/>
          </p:cNvGrpSpPr>
          <p:nvPr/>
        </p:nvGrpSpPr>
        <p:grpSpPr bwMode="auto">
          <a:xfrm>
            <a:off x="145323" y="2879782"/>
            <a:ext cx="2811032" cy="1937904"/>
            <a:chOff x="696424" y="2869951"/>
            <a:chExt cx="2232631" cy="1539786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FC01ED7C-BC34-499B-B9EF-91E60A730820}"/>
                </a:ext>
              </a:extLst>
            </p:cNvPr>
            <p:cNvSpPr/>
            <p:nvPr/>
          </p:nvSpPr>
          <p:spPr bwMode="auto">
            <a:xfrm>
              <a:off x="755675" y="2869951"/>
              <a:ext cx="2131779" cy="2951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txBody>
            <a:bodyPr lIns="89973" tIns="46786" rIns="89973" bIns="46786">
              <a:spAutoFit/>
            </a:bodyPr>
            <a:lstStyle>
              <a:lvl1pPr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1pPr>
              <a:lvl2pPr marL="742950" indent="-28575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2pPr>
              <a:lvl3pPr marL="11430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3pPr>
              <a:lvl4pPr marL="16002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4pPr>
              <a:lvl5pPr marL="20574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50000"/>
                </a:spcBef>
                <a:buSzPct val="120000"/>
              </a:pPr>
              <a:endParaRPr lang="ru-RU" altLang="ru-RU" b="0"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0DBEA85-A618-486B-8573-4CC3194723D9}"/>
                </a:ext>
              </a:extLst>
            </p:cNvPr>
            <p:cNvSpPr txBox="1"/>
            <p:nvPr/>
          </p:nvSpPr>
          <p:spPr bwMode="auto">
            <a:xfrm>
              <a:off x="792593" y="2869951"/>
              <a:ext cx="429312" cy="3179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1pPr>
              <a:lvl2pPr marL="742950" indent="-28575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2pPr>
              <a:lvl3pPr marL="11430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3pPr>
              <a:lvl4pPr marL="16002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4pPr>
              <a:lvl5pPr marL="20574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ru-RU" sz="2000" b="0">
                  <a:solidFill>
                    <a:schemeClr val="tx1"/>
                  </a:solidFill>
                  <a:cs typeface="Arial" panose="020B0604020202020204" pitchFamily="34" charset="0"/>
                </a:rPr>
                <a:t>ML</a:t>
              </a:r>
              <a:endParaRPr lang="ru-RU" altLang="ru-RU" sz="2000" b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598682" name="TextBox 37">
              <a:extLst>
                <a:ext uri="{FF2B5EF4-FFF2-40B4-BE49-F238E27FC236}">
                  <a16:creationId xmlns:a16="http://schemas.microsoft.com/office/drawing/2014/main" id="{EA3CC879-BF18-4F4E-89B2-2E01771DC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424" y="3162544"/>
              <a:ext cx="2227589" cy="1247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1pPr>
              <a:lvl2pPr marL="742950" indent="-28575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2pPr>
              <a:lvl3pPr marL="11430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3pPr>
              <a:lvl4pPr marL="16002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4pPr>
              <a:lvl5pPr marL="2057400" indent="-228600" defTabSz="912813"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6600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Анализ информации</a:t>
              </a:r>
              <a:b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</a:br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с датчиков – </a:t>
              </a:r>
              <a:br>
                <a:rPr lang="en-US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</a:br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необходимость </a:t>
              </a:r>
              <a:br>
                <a:rPr lang="en-US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</a:br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сервисного обслуживания</a:t>
              </a:r>
              <a:endParaRPr lang="en-US" altLang="ru-RU" sz="1200" b="0">
                <a:solidFill>
                  <a:srgbClr val="231F20"/>
                </a:solidFill>
                <a:cs typeface="Arial" panose="020B0604020202020204" pitchFamily="34" charset="0"/>
              </a:endParaRPr>
            </a:p>
            <a:p>
              <a:r>
                <a:rPr lang="ru-RU" altLang="ru-RU" sz="1200" b="0">
                  <a:solidFill>
                    <a:srgbClr val="000000"/>
                  </a:solidFill>
                  <a:cs typeface="Arial" panose="020B0604020202020204" pitchFamily="34" charset="0"/>
                </a:rPr>
                <a:t>Служба поддержки </a:t>
              </a:r>
              <a:br>
                <a:rPr lang="ru-RU" altLang="ru-RU" sz="1200" b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ru-RU" altLang="ru-RU" sz="1200" b="0">
                  <a:solidFill>
                    <a:srgbClr val="000000"/>
                  </a:solidFill>
                  <a:cs typeface="Arial" panose="020B0604020202020204" pitchFamily="34" charset="0"/>
                </a:rPr>
                <a:t>эксплуатации технопарка</a:t>
              </a:r>
            </a:p>
            <a:p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Прогнозирование продаж </a:t>
              </a:r>
              <a:b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</a:br>
              <a:r>
                <a:rPr lang="ru-RU" altLang="ru-RU" sz="1200" b="0">
                  <a:solidFill>
                    <a:srgbClr val="231F20"/>
                  </a:solidFill>
                  <a:cs typeface="Arial" panose="020B0604020202020204" pitchFamily="34" charset="0"/>
                </a:rPr>
                <a:t>грунтов и удобрений</a:t>
              </a:r>
            </a:p>
          </p:txBody>
        </p:sp>
        <p:pic>
          <p:nvPicPr>
            <p:cNvPr id="6598683" name="Picture 31" descr="https://www.locotech.ru/images/logos/logo_top.jpg">
              <a:extLst>
                <a:ext uri="{FF2B5EF4-FFF2-40B4-BE49-F238E27FC236}">
                  <a16:creationId xmlns:a16="http://schemas.microsoft.com/office/drawing/2014/main" id="{78185C09-F179-48A8-9692-B06AA0AF60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6942" y="3192819"/>
              <a:ext cx="781568" cy="300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98684" name="Picture 43" descr="https://sun9-44.userapi.com/impg/gp5Cd1WQRfcHQtcWMNRhTuYnBMQBQ5x6E9AHTg/58O5CNsNII8.jpg?size=604x493&amp;quality=96&amp;sign=107af5780067cc55e1e677c31bb14dda&amp;type=album">
              <a:extLst>
                <a:ext uri="{FF2B5EF4-FFF2-40B4-BE49-F238E27FC236}">
                  <a16:creationId xmlns:a16="http://schemas.microsoft.com/office/drawing/2014/main" id="{E15C7EDA-FC45-4A4B-B854-D6DB28C5A1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454" y="3565820"/>
              <a:ext cx="573601" cy="4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598685" name="TextBox 30">
            <a:extLst>
              <a:ext uri="{FF2B5EF4-FFF2-40B4-BE49-F238E27FC236}">
                <a16:creationId xmlns:a16="http://schemas.microsoft.com/office/drawing/2014/main" id="{88C6EC13-A317-483F-AFB9-2508849FF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4028" y="128809"/>
            <a:ext cx="5105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0" dirty="0">
                <a:solidFill>
                  <a:srgbClr val="000000"/>
                </a:solidFill>
                <a:cs typeface="Arial" panose="020B0604020202020204" pitchFamily="34" charset="0"/>
              </a:rPr>
              <a:t>Цифровая экосистема</a:t>
            </a:r>
            <a:r>
              <a:rPr lang="en-US" altLang="ru-RU" sz="2400" b="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altLang="ru-RU" sz="2400" b="0" dirty="0">
                <a:solidFill>
                  <a:srgbClr val="000000"/>
                </a:solidFill>
                <a:cs typeface="Arial" panose="020B0604020202020204" pitchFamily="34" charset="0"/>
              </a:rPr>
              <a:t>вокруг </a:t>
            </a:r>
            <a:r>
              <a:rPr lang="en-US" altLang="ru-RU" sz="2400" b="0" dirty="0">
                <a:solidFill>
                  <a:srgbClr val="000000"/>
                </a:solidFill>
                <a:cs typeface="Arial" panose="020B0604020202020204" pitchFamily="34" charset="0"/>
              </a:rPr>
              <a:t>ERP</a:t>
            </a:r>
            <a:endParaRPr lang="ru-RU" altLang="ru-RU" sz="24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0" name="Стрелка: влево-вправо 56">
            <a:extLst>
              <a:ext uri="{FF2B5EF4-FFF2-40B4-BE49-F238E27FC236}">
                <a16:creationId xmlns:a16="http://schemas.microsoft.com/office/drawing/2014/main" id="{ABEFEC02-4601-4126-827E-A35FF0848FE4}"/>
              </a:ext>
            </a:extLst>
          </p:cNvPr>
          <p:cNvSpPr/>
          <p:nvPr/>
        </p:nvSpPr>
        <p:spPr>
          <a:xfrm rot="19508558">
            <a:off x="3143651" y="4390850"/>
            <a:ext cx="542842" cy="206343"/>
          </a:xfrm>
          <a:prstGeom prst="leftRightArrow">
            <a:avLst/>
          </a:prstGeom>
          <a:solidFill>
            <a:srgbClr val="4E5456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1" name="Стрелка: влево-вправо 13">
            <a:extLst>
              <a:ext uri="{FF2B5EF4-FFF2-40B4-BE49-F238E27FC236}">
                <a16:creationId xmlns:a16="http://schemas.microsoft.com/office/drawing/2014/main" id="{D63F5D10-782D-4F7C-A55A-3DCAB3413EBF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169785" y="4302757"/>
            <a:ext cx="392053" cy="206343"/>
          </a:xfrm>
          <a:prstGeom prst="leftRightArrow">
            <a:avLst>
              <a:gd name="adj1" fmla="val 50000"/>
              <a:gd name="adj2" fmla="val 49998"/>
            </a:avLst>
          </a:prstGeom>
          <a:solidFill>
            <a:srgbClr val="4E545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6598689" name="Group 64">
            <a:extLst>
              <a:ext uri="{FF2B5EF4-FFF2-40B4-BE49-F238E27FC236}">
                <a16:creationId xmlns:a16="http://schemas.microsoft.com/office/drawing/2014/main" id="{8A4FA6FD-F870-4DD5-9E1F-41E882E48A97}"/>
              </a:ext>
            </a:extLst>
          </p:cNvPr>
          <p:cNvGrpSpPr>
            <a:grpSpLocks/>
          </p:cNvGrpSpPr>
          <p:nvPr/>
        </p:nvGrpSpPr>
        <p:grpSpPr bwMode="auto">
          <a:xfrm>
            <a:off x="8424455" y="2332178"/>
            <a:ext cx="1769791" cy="861881"/>
            <a:chOff x="4627" y="1678"/>
            <a:chExt cx="1115" cy="543"/>
          </a:xfrm>
        </p:grpSpPr>
        <p:sp>
          <p:nvSpPr>
            <p:cNvPr id="6598690" name="TextBox 21">
              <a:extLst>
                <a:ext uri="{FF2B5EF4-FFF2-40B4-BE49-F238E27FC236}">
                  <a16:creationId xmlns:a16="http://schemas.microsoft.com/office/drawing/2014/main" id="{D48C338E-2CFA-439A-8BDA-3378131CAB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7" y="1678"/>
              <a:ext cx="72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CC0000"/>
                </a:buClr>
                <a:buChar char="•"/>
                <a:defRPr sz="2100">
                  <a:solidFill>
                    <a:schemeClr val="tx1"/>
                  </a:solidFill>
                  <a:latin typeface="Futura PT Demi" panose="020B0702020204020303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Char char="•"/>
                <a:defRPr sz="1600">
                  <a:solidFill>
                    <a:schemeClr val="tx1"/>
                  </a:solidFill>
                  <a:latin typeface="Futura PT Demi" panose="020B07020202040203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CC0000"/>
                </a:buClr>
                <a:buChar char="•"/>
                <a:defRPr sz="1600">
                  <a:solidFill>
                    <a:schemeClr val="tx1"/>
                  </a:solidFill>
                  <a:latin typeface="Futura PT Demi" panose="020B07020202040203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C0000"/>
                </a:buClr>
                <a:buChar char="•"/>
                <a:defRPr sz="1400">
                  <a:solidFill>
                    <a:schemeClr val="tx1"/>
                  </a:solidFill>
                  <a:latin typeface="Futura PT Demi" panose="020B07020202040203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CC0000"/>
                </a:buClr>
                <a:buChar char="•"/>
                <a:defRPr sz="1300">
                  <a:solidFill>
                    <a:schemeClr val="tx1"/>
                  </a:solidFill>
                  <a:latin typeface="Futura PT Demi" panose="020B07020202040203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300">
                  <a:solidFill>
                    <a:schemeClr val="tx1"/>
                  </a:solidFill>
                  <a:latin typeface="Futura PT Demi" panose="020B07020202040203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300">
                  <a:solidFill>
                    <a:schemeClr val="tx1"/>
                  </a:solidFill>
                  <a:latin typeface="Futura PT Demi" panose="020B07020202040203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300">
                  <a:solidFill>
                    <a:schemeClr val="tx1"/>
                  </a:solidFill>
                  <a:latin typeface="Futura PT Demi" panose="020B07020202040203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300">
                  <a:solidFill>
                    <a:schemeClr val="tx1"/>
                  </a:solidFill>
                  <a:latin typeface="Futura PT Demi" panose="020B0702020204020303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ru-RU"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124</a:t>
              </a:r>
              <a:endParaRPr lang="ru-RU" altLang="ru-RU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endParaRPr lang="ru-RU" altLang="ru-RU" sz="1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решения 1С</a:t>
              </a:r>
            </a:p>
          </p:txBody>
        </p:sp>
        <p:cxnSp>
          <p:nvCxnSpPr>
            <p:cNvPr id="84" name="Прямая соединительная линия 83">
              <a:extLst>
                <a:ext uri="{FF2B5EF4-FFF2-40B4-BE49-F238E27FC236}">
                  <a16:creationId xmlns:a16="http://schemas.microsoft.com/office/drawing/2014/main" id="{FBDAB6EE-8B0E-45C3-B8E2-C3855181D23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18" y="1996"/>
              <a:ext cx="344" cy="0"/>
            </a:xfrm>
            <a:prstGeom prst="line">
              <a:avLst/>
            </a:prstGeom>
            <a:ln w="38100">
              <a:solidFill>
                <a:srgbClr val="E6B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>
              <a:extLst>
                <a:ext uri="{FF2B5EF4-FFF2-40B4-BE49-F238E27FC236}">
                  <a16:creationId xmlns:a16="http://schemas.microsoft.com/office/drawing/2014/main" id="{B93507B9-0388-4BEA-B96E-DA84A34CBBB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398" y="2001"/>
              <a:ext cx="344" cy="0"/>
            </a:xfrm>
            <a:prstGeom prst="line">
              <a:avLst/>
            </a:prstGeom>
            <a:ln w="38100">
              <a:solidFill>
                <a:srgbClr val="E6B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98693" name="TextBox 22">
            <a:extLst>
              <a:ext uri="{FF2B5EF4-FFF2-40B4-BE49-F238E27FC236}">
                <a16:creationId xmlns:a16="http://schemas.microsoft.com/office/drawing/2014/main" id="{149AF2F2-E89E-431F-B8D2-EDA712000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5378" y="2332177"/>
            <a:ext cx="165550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134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0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цифровых кейса</a:t>
            </a:r>
            <a:endParaRPr lang="ru-RU" altLang="ru-RU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98694" name="Прямоугольник 88">
            <a:extLst>
              <a:ext uri="{FF2B5EF4-FFF2-40B4-BE49-F238E27FC236}">
                <a16:creationId xmlns:a16="http://schemas.microsoft.com/office/drawing/2014/main" id="{0D429C7E-80B3-4703-A933-9F37DE878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9560" y="5255905"/>
            <a:ext cx="38173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ts val="750"/>
              </a:spcBef>
              <a:buClr>
                <a:srgbClr val="C00000"/>
              </a:buClr>
            </a:pPr>
            <a:r>
              <a:rPr lang="ru-RU" altLang="ru-RU" sz="1000" b="0">
                <a:solidFill>
                  <a:srgbClr val="4E5557"/>
                </a:solidFill>
                <a:cs typeface="Arial" panose="020B0604020202020204" pitchFamily="34" charset="0"/>
              </a:rPr>
              <a:t>ПРИМЕНЕНИЕ  ЦИФРОВЫХ КЕЙСОВ  В ПРОЕКТАХ ВНЕДРЕНИЯ</a:t>
            </a:r>
            <a:endParaRPr lang="en-US" altLang="ru-RU" sz="1000" b="0">
              <a:solidFill>
                <a:srgbClr val="4E5557"/>
              </a:solidFill>
              <a:cs typeface="Arial" panose="020B0604020202020204" pitchFamily="34" charset="0"/>
            </a:endParaRPr>
          </a:p>
        </p:txBody>
      </p:sp>
      <p:pic>
        <p:nvPicPr>
          <p:cNvPr id="6598696" name="Рисунок 94">
            <a:extLst>
              <a:ext uri="{FF2B5EF4-FFF2-40B4-BE49-F238E27FC236}">
                <a16:creationId xmlns:a16="http://schemas.microsoft.com/office/drawing/2014/main" id="{2D5F9429-CF1A-4C6C-9C97-CE565FD44B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463" y="3267071"/>
            <a:ext cx="2749129" cy="191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Прямоугольник: скругленные углы 11">
            <a:extLst>
              <a:ext uri="{FF2B5EF4-FFF2-40B4-BE49-F238E27FC236}">
                <a16:creationId xmlns:a16="http://schemas.microsoft.com/office/drawing/2014/main" id="{C4D93898-AC8E-4B8D-AFF6-6977395BC407}"/>
              </a:ext>
            </a:extLst>
          </p:cNvPr>
          <p:cNvSpPr/>
          <p:nvPr/>
        </p:nvSpPr>
        <p:spPr>
          <a:xfrm>
            <a:off x="3781728" y="1841714"/>
            <a:ext cx="3174514" cy="2261842"/>
          </a:xfrm>
          <a:prstGeom prst="roundRect">
            <a:avLst>
              <a:gd name="adj" fmla="val 9137"/>
            </a:avLst>
          </a:prstGeom>
          <a:solidFill>
            <a:srgbClr val="F9D607"/>
          </a:solidFill>
          <a:ln w="12700">
            <a:solidFill>
              <a:srgbClr val="E6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Futura PT Demi" panose="020B0702020204020303" pitchFamily="34" charset="0"/>
              <a:buNone/>
            </a:pPr>
            <a:endParaRPr lang="ru-RU" altLang="ru-RU" b="0">
              <a:solidFill>
                <a:srgbClr val="FFFFFF"/>
              </a:solidFill>
              <a:cs typeface="Arial" panose="020B0604020202020204" pitchFamily="34" charset="0"/>
              <a:sym typeface="Futura PT Demi" panose="020B0702020204020303" pitchFamily="34" charset="0"/>
            </a:endParaRPr>
          </a:p>
        </p:txBody>
      </p:sp>
      <p:sp>
        <p:nvSpPr>
          <p:cNvPr id="6598698" name="TextBox 96">
            <a:extLst>
              <a:ext uri="{FF2B5EF4-FFF2-40B4-BE49-F238E27FC236}">
                <a16:creationId xmlns:a16="http://schemas.microsoft.com/office/drawing/2014/main" id="{ED7060F2-C561-4D3D-882F-E742E65BA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299" y="2417889"/>
            <a:ext cx="317451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912813" indent="1588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370013" indent="1588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1827213" indent="1588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Futura PT Demi" panose="020B0702020204020303" pitchFamily="34" charset="0"/>
              <a:buNone/>
            </a:pPr>
            <a:r>
              <a:rPr lang="ru-RU" altLang="ru-RU" sz="3500" b="0">
                <a:solidFill>
                  <a:srgbClr val="40404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1С:</a:t>
            </a:r>
            <a:r>
              <a:rPr lang="en-US" altLang="ru-RU" sz="3500" b="0">
                <a:solidFill>
                  <a:srgbClr val="40404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ERP</a:t>
            </a:r>
            <a:endParaRPr lang="ru-RU" altLang="ru-RU" sz="3500" b="0">
              <a:solidFill>
                <a:srgbClr val="404040"/>
              </a:solidFill>
              <a:ea typeface="Futura PT Demi" panose="020B0702020204020303" pitchFamily="34" charset="0"/>
              <a:cs typeface="Arial" panose="020B0604020202020204" pitchFamily="34" charset="0"/>
              <a:sym typeface="Futura PT Demi" panose="020B0702020204020303" pitchFamily="34" charset="0"/>
            </a:endParaRPr>
          </a:p>
        </p:txBody>
      </p:sp>
      <p:sp>
        <p:nvSpPr>
          <p:cNvPr id="6598699" name="TextBox 3">
            <a:extLst>
              <a:ext uri="{FF2B5EF4-FFF2-40B4-BE49-F238E27FC236}">
                <a16:creationId xmlns:a16="http://schemas.microsoft.com/office/drawing/2014/main" id="{4C202296-F525-4665-8AA0-45DED6EB2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299" y="3032157"/>
            <a:ext cx="31745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Futura PT Demi" panose="020B0702020204020303" pitchFamily="34" charset="0"/>
              <a:buNone/>
            </a:pPr>
            <a: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Задача – обеспечить выпуск необходимой продукции точно </a:t>
            </a:r>
            <a:b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в срок, с обеспечением </a:t>
            </a:r>
            <a:b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требуемого уровня качества </a:t>
            </a:r>
            <a:b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</a:br>
            <a:r>
              <a:rPr lang="ru-RU" altLang="ru-RU" sz="1200" b="0">
                <a:solidFill>
                  <a:srgbClr val="231F2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при минимальных затратах </a:t>
            </a:r>
          </a:p>
        </p:txBody>
      </p:sp>
      <p:sp>
        <p:nvSpPr>
          <p:cNvPr id="6598700" name="TextBox 1">
            <a:extLst>
              <a:ext uri="{FF2B5EF4-FFF2-40B4-BE49-F238E27FC236}">
                <a16:creationId xmlns:a16="http://schemas.microsoft.com/office/drawing/2014/main" id="{5116F40F-877D-4691-996F-D2394C83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7443" y="1986156"/>
            <a:ext cx="3172926" cy="55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  <a:buFont typeface="Futura PT Demi" panose="020B0702020204020303" pitchFamily="34" charset="0"/>
              <a:buNone/>
            </a:pPr>
            <a:r>
              <a:rPr lang="ru-RU" altLang="ru-RU" sz="1200" b="0">
                <a:solidFill>
                  <a:srgbClr val="40404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Гибкая и современная</a:t>
            </a:r>
          </a:p>
          <a:p>
            <a:pPr algn="ctr">
              <a:lnSpc>
                <a:spcPct val="80000"/>
              </a:lnSpc>
              <a:buFont typeface="Futura PT Demi" panose="020B0702020204020303" pitchFamily="34" charset="0"/>
              <a:buNone/>
            </a:pPr>
            <a:r>
              <a:rPr lang="en-US" altLang="ru-RU" sz="2500" b="0">
                <a:solidFill>
                  <a:srgbClr val="404040"/>
                </a:solidFill>
                <a:ea typeface="Futura PT Demi" panose="020B0702020204020303" pitchFamily="34" charset="0"/>
                <a:cs typeface="Arial" panose="020B0604020202020204" pitchFamily="34" charset="0"/>
                <a:sym typeface="Futura PT Demi" panose="020B0702020204020303" pitchFamily="34" charset="0"/>
              </a:rPr>
              <a:t>Low-code</a:t>
            </a:r>
            <a:endParaRPr lang="ru-RU" altLang="ru-RU" sz="2500" b="0">
              <a:solidFill>
                <a:srgbClr val="404040"/>
              </a:solidFill>
              <a:ea typeface="Futura PT Demi" panose="020B0702020204020303" pitchFamily="34" charset="0"/>
              <a:cs typeface="Arial" panose="020B0604020202020204" pitchFamily="34" charset="0"/>
              <a:sym typeface="Futura PT Demi" panose="020B0702020204020303" pitchFamily="34" charset="0"/>
            </a:endParaRPr>
          </a:p>
        </p:txBody>
      </p:sp>
      <p:sp>
        <p:nvSpPr>
          <p:cNvPr id="100" name="Стрелка: влево-вправо 56">
            <a:extLst>
              <a:ext uri="{FF2B5EF4-FFF2-40B4-BE49-F238E27FC236}">
                <a16:creationId xmlns:a16="http://schemas.microsoft.com/office/drawing/2014/main" id="{0E001D75-9AC0-4002-AC49-D50385C4717E}"/>
              </a:ext>
            </a:extLst>
          </p:cNvPr>
          <p:cNvSpPr/>
          <p:nvPr/>
        </p:nvSpPr>
        <p:spPr>
          <a:xfrm>
            <a:off x="7057827" y="3067077"/>
            <a:ext cx="542842" cy="206343"/>
          </a:xfrm>
          <a:prstGeom prst="leftRightArrow">
            <a:avLst/>
          </a:prstGeom>
          <a:solidFill>
            <a:srgbClr val="4E5456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6CB714CC-A86C-45BD-A02C-578DA86BD53A}"/>
              </a:ext>
            </a:extLst>
          </p:cNvPr>
          <p:cNvSpPr/>
          <p:nvPr/>
        </p:nvSpPr>
        <p:spPr bwMode="auto">
          <a:xfrm>
            <a:off x="4092830" y="4649573"/>
            <a:ext cx="2699925" cy="37142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txBody>
          <a:bodyPr lIns="89973" tIns="46786" rIns="89973" bIns="46786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</a:pPr>
            <a:endParaRPr lang="ru-RU" altLang="ru-RU" b="0">
              <a:cs typeface="Arial" panose="020B0604020202020204" pitchFamily="34" charset="0"/>
            </a:endParaRP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BEB49A3B-FB5B-465B-8CE4-0FF0745D1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6883" y="4654334"/>
            <a:ext cx="1494768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 b="0">
                <a:solidFill>
                  <a:schemeClr val="tx1"/>
                </a:solidFill>
                <a:cs typeface="Arial" panose="020B0604020202020204" pitchFamily="34" charset="0"/>
              </a:rPr>
              <a:t>Digital Twin</a:t>
            </a:r>
            <a:endParaRPr lang="ru-RU" altLang="ru-RU" sz="2000" b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598704" name="Picture 24">
            <a:extLst>
              <a:ext uri="{FF2B5EF4-FFF2-40B4-BE49-F238E27FC236}">
                <a16:creationId xmlns:a16="http://schemas.microsoft.com/office/drawing/2014/main" id="{83003239-F328-47B1-8072-298C161B5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006" y="5997153"/>
            <a:ext cx="504748" cy="3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98706" name="Picture 55">
            <a:extLst>
              <a:ext uri="{FF2B5EF4-FFF2-40B4-BE49-F238E27FC236}">
                <a16:creationId xmlns:a16="http://schemas.microsoft.com/office/drawing/2014/main" id="{DF9D0643-6E43-45D9-A209-11D9E171A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153" y="4247997"/>
            <a:ext cx="720615" cy="48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9900"/>
                  </a:outerShdw>
                </a:effectLst>
              </a14:hiddenEffects>
            </a:ext>
          </a:extLst>
        </p:spPr>
      </p:pic>
      <p:sp>
        <p:nvSpPr>
          <p:cNvPr id="6598708" name="Rectangle 52">
            <a:extLst>
              <a:ext uri="{FF2B5EF4-FFF2-40B4-BE49-F238E27FC236}">
                <a16:creationId xmlns:a16="http://schemas.microsoft.com/office/drawing/2014/main" id="{544ED47C-BD9E-4166-AFCC-C71F85954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706" y="5574943"/>
            <a:ext cx="3761618" cy="32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/>
          <a:p>
            <a:pPr lvl="2">
              <a:spcBef>
                <a:spcPts val="600"/>
              </a:spcBef>
              <a:buClr>
                <a:srgbClr val="C00000"/>
              </a:buClr>
            </a:pPr>
            <a:r>
              <a:rPr lang="ru-RU" altLang="ru-RU"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 внедрения 1С:Проект года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D201EF-5790-44FE-936B-C0688D0F348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76803" y="130700"/>
            <a:ext cx="1655509" cy="1655509"/>
          </a:xfrm>
          <a:prstGeom prst="rect">
            <a:avLst/>
          </a:prstGeom>
        </p:spPr>
      </p:pic>
      <p:pic>
        <p:nvPicPr>
          <p:cNvPr id="52" name="Рисунок 1">
            <a:extLst>
              <a:ext uri="{FF2B5EF4-FFF2-40B4-BE49-F238E27FC236}">
                <a16:creationId xmlns:a16="http://schemas.microsoft.com/office/drawing/2014/main" id="{69F13CF1-AF72-4324-A4FB-B041E01A533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83" y="7690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93" name="Диаграмма 25">
            <a:extLst>
              <a:ext uri="{FF2B5EF4-FFF2-40B4-BE49-F238E27FC236}">
                <a16:creationId xmlns:a16="http://schemas.microsoft.com/office/drawing/2014/main" id="{F180D9D9-21B4-4676-BB6B-0F152DE02C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508552"/>
              </p:ext>
            </p:extLst>
          </p:nvPr>
        </p:nvGraphicFramePr>
        <p:xfrm>
          <a:off x="-1259503" y="1636842"/>
          <a:ext cx="12039601" cy="468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9" name="Chart" r:id="rId3" imgW="9118748" imgH="3638704" progId="Excel.Chart.8">
                  <p:embed/>
                </p:oleObj>
              </mc:Choice>
              <mc:Fallback>
                <p:oleObj name="Chart" r:id="rId3" imgW="9118748" imgH="3638704" progId="Excel.Chart.8">
                  <p:embed/>
                  <p:pic>
                    <p:nvPicPr>
                      <p:cNvPr id="46093" name="Диаграмма 25">
                        <a:extLst>
                          <a:ext uri="{FF2B5EF4-FFF2-40B4-BE49-F238E27FC236}">
                            <a16:creationId xmlns:a16="http://schemas.microsoft.com/office/drawing/2014/main" id="{F180D9D9-21B4-4676-BB6B-0F152DE02CA0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259503" y="1636842"/>
                        <a:ext cx="12039601" cy="468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2" name="Заголовок 1">
            <a:extLst>
              <a:ext uri="{FF2B5EF4-FFF2-40B4-BE49-F238E27FC236}">
                <a16:creationId xmlns:a16="http://schemas.microsoft.com/office/drawing/2014/main" id="{A284E1D8-C4B6-4F89-BDA5-8AED01819D4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299374" y="112337"/>
            <a:ext cx="6367014" cy="127317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Ориентация по технологическому стеку – в ответ на запрос и динамику рынка труда</a:t>
            </a:r>
            <a:endParaRPr lang="ru-RU" altLang="ru-RU" dirty="0"/>
          </a:p>
        </p:txBody>
      </p:sp>
      <p:pic>
        <p:nvPicPr>
          <p:cNvPr id="46083" name="Рисунок 1">
            <a:extLst>
              <a:ext uri="{FF2B5EF4-FFF2-40B4-BE49-F238E27FC236}">
                <a16:creationId xmlns:a16="http://schemas.microsoft.com/office/drawing/2014/main" id="{85065ED8-EC1B-4CB3-B614-16722FD6F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12337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1">
            <a:extLst>
              <a:ext uri="{FF2B5EF4-FFF2-40B4-BE49-F238E27FC236}">
                <a16:creationId xmlns:a16="http://schemas.microsoft.com/office/drawing/2014/main" id="{2E59186D-033F-45A5-9ABA-0D9721FA6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211" y="492106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Box 1">
            <a:extLst>
              <a:ext uri="{FF2B5EF4-FFF2-40B4-BE49-F238E27FC236}">
                <a16:creationId xmlns:a16="http://schemas.microsoft.com/office/drawing/2014/main" id="{4158430D-972E-40C9-AC6A-131C293F6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088" y="2852555"/>
            <a:ext cx="4489450" cy="82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4" tIns="40821" rIns="81644" bIns="40821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2575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1413" indent="-227013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8988" indent="-230188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61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33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305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77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вакансий для программистов </a:t>
            </a:r>
            <a:b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 языкам программирования (отбор по названиям вакансий) </a:t>
            </a:r>
          </a:p>
        </p:txBody>
      </p:sp>
      <p:sp>
        <p:nvSpPr>
          <p:cNvPr id="46088" name="Text Box 15">
            <a:extLst>
              <a:ext uri="{FF2B5EF4-FFF2-40B4-BE49-F238E27FC236}">
                <a16:creationId xmlns:a16="http://schemas.microsoft.com/office/drawing/2014/main" id="{D844F639-471F-4AEF-8878-90E2BE97F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4679950"/>
            <a:ext cx="2381250" cy="2873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050" tIns="44226" rIns="85050" bIns="44226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13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07.05.2021</a:t>
            </a:r>
          </a:p>
        </p:txBody>
      </p:sp>
      <p:sp>
        <p:nvSpPr>
          <p:cNvPr id="46089" name="Text Box 15">
            <a:extLst>
              <a:ext uri="{FF2B5EF4-FFF2-40B4-BE49-F238E27FC236}">
                <a16:creationId xmlns:a16="http://schemas.microsoft.com/office/drawing/2014/main" id="{FB51AD46-A034-4BF6-8E70-6AFCD8D13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5059363"/>
            <a:ext cx="2381250" cy="2873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050" tIns="44226" rIns="85050" bIns="44226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en-US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ru-RU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.10.202</a:t>
            </a:r>
            <a:r>
              <a:rPr lang="en-US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altLang="ru-RU" sz="13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90" name="AutoShape 1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E66E41A-C2D9-4D14-AB05-066F30286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4630738"/>
            <a:ext cx="242888" cy="369887"/>
          </a:xfrm>
          <a:prstGeom prst="actionButtonBlank">
            <a:avLst/>
          </a:prstGeom>
          <a:solidFill>
            <a:srgbClr val="002060"/>
          </a:solidFill>
          <a:ln>
            <a:noFill/>
          </a:ln>
          <a:effectLst>
            <a:prstShdw prst="shdw17" dist="17961" dir="2700000">
              <a:srgbClr val="004D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46091" name="AutoShape 1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0FE4B26-348F-4F1C-9268-393DA08AC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5040313"/>
            <a:ext cx="242888" cy="369887"/>
          </a:xfrm>
          <a:prstGeom prst="actionButtonBlank">
            <a:avLst/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46092" name="Rectangle 36">
            <a:extLst>
              <a:ext uri="{FF2B5EF4-FFF2-40B4-BE49-F238E27FC236}">
                <a16:creationId xmlns:a16="http://schemas.microsoft.com/office/drawing/2014/main" id="{43EBAC4D-1519-4514-8E57-A76C863E7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9775" y="3816350"/>
            <a:ext cx="3325813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58" tIns="41785" rIns="80358" bIns="41785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2575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1413" indent="-227013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8988" indent="-230188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61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33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305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77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SzPct val="120000"/>
              <a:buFontTx/>
              <a:buNone/>
            </a:pP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По данным базы вакансий </a:t>
            </a:r>
            <a:r>
              <a:rPr lang="en-US" altLang="ru-RU" sz="14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hh.ru</a:t>
            </a:r>
            <a:r>
              <a:rPr lang="ru-RU" altLang="ru-RU" sz="14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на даты</a:t>
            </a:r>
            <a:r>
              <a:rPr lang="en-US" altLang="ru-RU" sz="1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07.</a:t>
            </a:r>
            <a:r>
              <a:rPr lang="en-US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r>
              <a:rPr lang="ru-RU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.2021 </a:t>
            </a: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ru-RU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ru-RU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.10.202</a:t>
            </a:r>
            <a:r>
              <a:rPr lang="en-US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altLang="ru-RU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Google Shape;258;p20">
            <a:extLst>
              <a:ext uri="{FF2B5EF4-FFF2-40B4-BE49-F238E27FC236}">
                <a16:creationId xmlns:a16="http://schemas.microsoft.com/office/drawing/2014/main" id="{A462EFBE-ECB2-4C4B-B76B-801E23096226}"/>
              </a:ext>
            </a:extLst>
          </p:cNvPr>
          <p:cNvSpPr/>
          <p:nvPr/>
        </p:nvSpPr>
        <p:spPr>
          <a:xfrm rot="10800000">
            <a:off x="-10287" y="5955111"/>
            <a:ext cx="11520316" cy="516728"/>
          </a:xfrm>
          <a:prstGeom prst="rect">
            <a:avLst/>
          </a:prstGeom>
          <a:solidFill>
            <a:srgbClr val="ED5E35"/>
          </a:solidFill>
          <a:ln w="12700">
            <a:miter lim="400000"/>
          </a:ln>
        </p:spPr>
        <p:txBody>
          <a:bodyPr lIns="24001" tIns="24001" rIns="24001" bIns="24001" anchor="ctr"/>
          <a:lstStyle/>
          <a:p>
            <a:pPr defTabSz="1152114">
              <a:defRPr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ru-RU" sz="756" dirty="0"/>
          </a:p>
        </p:txBody>
      </p:sp>
    </p:spTree>
    <p:extLst>
      <p:ext uri="{BB962C8B-B14F-4D97-AF65-F5344CB8AC3E}">
        <p14:creationId xmlns:p14="http://schemas.microsoft.com/office/powerpoint/2010/main" val="319234857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проведения чемпионата</a:t>
            </a: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519595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3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Futura PT Demi"/>
        <a:ea typeface=""/>
        <a:cs typeface=""/>
      </a:majorFont>
      <a:minorFont>
        <a:latin typeface="Futura PT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Специальное оформление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Futura PT Demi"/>
        <a:ea typeface=""/>
        <a:cs typeface=""/>
      </a:majorFont>
      <a:minorFont>
        <a:latin typeface="Futura PT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Специальное оформление">
  <a:themeElements>
    <a:clrScheme name="5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Специальное оформление">
      <a:majorFont>
        <a:latin typeface="Futura PT Demi"/>
        <a:ea typeface=""/>
        <a:cs typeface="Arial"/>
      </a:majorFont>
      <a:minorFont>
        <a:latin typeface="Futura PT Dem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5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145030</TotalTime>
  <Words>1064</Words>
  <Application>Microsoft Office PowerPoint</Application>
  <PresentationFormat>Произвольный</PresentationFormat>
  <Paragraphs>130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Futura PT Demi</vt:lpstr>
      <vt:lpstr>Roboto</vt:lpstr>
      <vt:lpstr>Roboto Black</vt:lpstr>
      <vt:lpstr>Times New Roman</vt:lpstr>
      <vt:lpstr>3_Специальное оформление</vt:lpstr>
      <vt:lpstr>4_Специальное оформление</vt:lpstr>
      <vt:lpstr>5_Специальное оформление</vt:lpstr>
      <vt:lpstr>Chart</vt:lpstr>
      <vt:lpstr>Точечный рисунок</vt:lpstr>
      <vt:lpstr>Региональный этап всероссийского движения  профессионального мастерства «Профессионалы» 2025  Компетенция  «Цифровые возможности для бизнеса»  Брифинг экспертов и участников  Партнер компетенции – фирма «1С» </vt:lpstr>
      <vt:lpstr>Представление главного эксперта</vt:lpstr>
      <vt:lpstr>  Представление технического администратора площадки   </vt:lpstr>
      <vt:lpstr>  Знакомство экспертов / участников   Представление работодателей   </vt:lpstr>
      <vt:lpstr>Идея компетенции – интеграция прикладных инноваций в системы автоматизации бизнес-процессов</vt:lpstr>
      <vt:lpstr>Автоматизация новых рабочих мест происходит не с «нуля», а на основе типовых тиражных решений, например «1С:ERP»</vt:lpstr>
      <vt:lpstr>Презентация PowerPoint</vt:lpstr>
      <vt:lpstr>Ориентация по технологическому стеку – в ответ на запрос и динамику рынка труда</vt:lpstr>
      <vt:lpstr>  Правила проведения чемпионата </vt:lpstr>
      <vt:lpstr>Правила работы компетенции</vt:lpstr>
      <vt:lpstr>Организация проверки  на рабочих местах </vt:lpstr>
      <vt:lpstr>Правила  проверки </vt:lpstr>
      <vt:lpstr>  Техническое обеспечение рабочих мест  </vt:lpstr>
      <vt:lpstr>Оборудование рабочего места (пример)</vt:lpstr>
      <vt:lpstr>Необходимые пароли и ресурсы (пример)</vt:lpstr>
      <vt:lpstr>  Жеребьевка рабочих мест  Проверка рабочих мест  </vt:lpstr>
      <vt:lpstr>  Параллельно с проверкой рабочих мест – можно провести обучение новых экспертов-наставников, внести изменения в задание, согласовать группы оценки  </vt:lpstr>
      <vt:lpstr>Представление конкурсного задания и критериев оценки   </vt:lpstr>
      <vt:lpstr>  Поздравляем со стартом компетенции!   </vt:lpstr>
      <vt:lpstr>Рекомендации на третий день чемпионата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Кузора Игорь Вячеславович</dc:creator>
  <cp:lastModifiedBy>Правдина Мария Евгеньевна</cp:lastModifiedBy>
  <cp:revision>5254</cp:revision>
  <cp:lastPrinted>2015-05-12T12:08:53Z</cp:lastPrinted>
  <dcterms:created xsi:type="dcterms:W3CDTF">2004-06-25T18:36:23Z</dcterms:created>
  <dcterms:modified xsi:type="dcterms:W3CDTF">2025-09-09T12:17:08Z</dcterms:modified>
</cp:coreProperties>
</file>